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71" r:id="rId10"/>
    <p:sldId id="272" r:id="rId11"/>
    <p:sldId id="258" r:id="rId12"/>
    <p:sldId id="273" r:id="rId13"/>
    <p:sldId id="259" r:id="rId14"/>
    <p:sldId id="274" r:id="rId15"/>
    <p:sldId id="275" r:id="rId16"/>
    <p:sldId id="260" r:id="rId17"/>
    <p:sldId id="288"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62" r:id="rId31"/>
    <p:sldId id="263" r:id="rId32"/>
    <p:sldId id="264" r:id="rId33"/>
    <p:sldId id="289" r:id="rId34"/>
    <p:sldId id="290" r:id="rId35"/>
    <p:sldId id="291" r:id="rId36"/>
    <p:sldId id="292" r:id="rId37"/>
    <p:sldId id="293" r:id="rId38"/>
    <p:sldId id="294" r:id="rId39"/>
    <p:sldId id="296"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25.10.2018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sorubak.com/teogrobot/mektep/2051/icel-anadolu-lisesi#yoru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orubak.com/teogrobot/mektep/2052/mersin-yusuf-kalkavan-anadolu-lisesi#yoru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04665"/>
            <a:ext cx="7772400" cy="936104"/>
          </a:xfrm>
        </p:spPr>
        <p:txBody>
          <a:bodyPr>
            <a:normAutofit fontScale="90000"/>
          </a:bodyPr>
          <a:lstStyle/>
          <a:p>
            <a:r>
              <a:rPr lang="tr-TR" sz="5400" b="1" dirty="0">
                <a:solidFill>
                  <a:srgbClr val="FF0000"/>
                </a:solidFill>
                <a:effectLst>
                  <a:outerShdw blurRad="38100" dist="38100" dir="2700000" algn="tl">
                    <a:srgbClr val="000000">
                      <a:alpha val="43137"/>
                    </a:srgbClr>
                  </a:outerShdw>
                </a:effectLst>
              </a:rPr>
              <a:t>MERKEZİ SINAVLA GİDİLECEL LİSELER</a:t>
            </a:r>
          </a:p>
        </p:txBody>
      </p:sp>
      <p:sp>
        <p:nvSpPr>
          <p:cNvPr id="4" name="Alt Başlık 3"/>
          <p:cNvSpPr>
            <a:spLocks noGrp="1"/>
          </p:cNvSpPr>
          <p:nvPr>
            <p:ph type="subTitle" idx="1"/>
          </p:nvPr>
        </p:nvSpPr>
        <p:spPr>
          <a:xfrm>
            <a:off x="1400624" y="5445224"/>
            <a:ext cx="6400800" cy="1080120"/>
          </a:xfrm>
        </p:spPr>
        <p:txBody>
          <a:bodyPr>
            <a:normAutofit/>
          </a:bodyPr>
          <a:lstStyle/>
          <a:p>
            <a:r>
              <a:rPr lang="tr-TR" sz="2800" b="1" dirty="0">
                <a:solidFill>
                  <a:schemeClr val="tx1"/>
                </a:solidFill>
              </a:rPr>
              <a:t>Filiz TAŞ</a:t>
            </a:r>
          </a:p>
          <a:p>
            <a:r>
              <a:rPr lang="tr-TR" sz="2800" b="1" dirty="0">
                <a:solidFill>
                  <a:schemeClr val="tx1"/>
                </a:solidFill>
              </a:rPr>
              <a:t>Rehber Öğretmen</a:t>
            </a:r>
          </a:p>
        </p:txBody>
      </p:sp>
      <p:pic>
        <p:nvPicPr>
          <p:cNvPr id="5" name="Picture 3" descr="http://katipler.net/wp-content/uploads/2009/11/ogretmen1.jpg">
            <a:extLst>
              <a:ext uri="{FF2B5EF4-FFF2-40B4-BE49-F238E27FC236}">
                <a16:creationId xmlns:a16="http://schemas.microsoft.com/office/drawing/2014/main" id="{A32173FC-EACA-4458-9806-428CF148B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2204864"/>
            <a:ext cx="5544616" cy="321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76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B30A91-6C5B-4606-87CA-2D4832445668}"/>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ŞEHİT İBRAHİM ARMUT FEN LİSESİ</a:t>
            </a:r>
            <a:br>
              <a:rPr lang="tr-TR" dirty="0">
                <a:solidFill>
                  <a:srgbClr val="00B050"/>
                </a:solidFill>
              </a:rPr>
            </a:br>
            <a:endParaRPr lang="tr-TR" dirty="0">
              <a:solidFill>
                <a:srgbClr val="00B050"/>
              </a:solidFill>
            </a:endParaRPr>
          </a:p>
        </p:txBody>
      </p:sp>
      <p:graphicFrame>
        <p:nvGraphicFramePr>
          <p:cNvPr id="4" name="İçerik Yer Tutucusu 3">
            <a:extLst>
              <a:ext uri="{FF2B5EF4-FFF2-40B4-BE49-F238E27FC236}">
                <a16:creationId xmlns:a16="http://schemas.microsoft.com/office/drawing/2014/main" id="{C83B9248-0C54-45CB-ADDE-6A7475736794}"/>
              </a:ext>
            </a:extLst>
          </p:cNvPr>
          <p:cNvGraphicFramePr>
            <a:graphicFrameLocks noGrp="1"/>
          </p:cNvGraphicFramePr>
          <p:nvPr>
            <p:ph idx="1"/>
            <p:extLst>
              <p:ext uri="{D42A27DB-BD31-4B8C-83A1-F6EECF244321}">
                <p14:modId xmlns:p14="http://schemas.microsoft.com/office/powerpoint/2010/main" val="880797175"/>
              </p:ext>
            </p:extLst>
          </p:nvPr>
        </p:nvGraphicFramePr>
        <p:xfrm>
          <a:off x="457199" y="1556792"/>
          <a:ext cx="3783083" cy="2160241"/>
        </p:xfrm>
        <a:graphic>
          <a:graphicData uri="http://schemas.openxmlformats.org/drawingml/2006/table">
            <a:tbl>
              <a:tblPr firstRow="1" firstCol="1" bandRow="1">
                <a:tableStyleId>{5C22544A-7EE6-4342-B048-85BDC9FD1C3A}</a:tableStyleId>
              </a:tblPr>
              <a:tblGrid>
                <a:gridCol w="1889895">
                  <a:extLst>
                    <a:ext uri="{9D8B030D-6E8A-4147-A177-3AD203B41FA5}">
                      <a16:colId xmlns:a16="http://schemas.microsoft.com/office/drawing/2014/main" val="101814508"/>
                    </a:ext>
                  </a:extLst>
                </a:gridCol>
                <a:gridCol w="1893188">
                  <a:extLst>
                    <a:ext uri="{9D8B030D-6E8A-4147-A177-3AD203B41FA5}">
                      <a16:colId xmlns:a16="http://schemas.microsoft.com/office/drawing/2014/main" val="1819694254"/>
                    </a:ext>
                  </a:extLst>
                </a:gridCol>
              </a:tblGrid>
              <a:tr h="357948">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2944613468"/>
                  </a:ext>
                </a:extLst>
              </a:tr>
              <a:tr h="357948">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353.5228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1451120386"/>
                  </a:ext>
                </a:extLst>
              </a:tr>
              <a:tr h="288869">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675021832"/>
                  </a:ext>
                </a:extLst>
              </a:tr>
              <a:tr h="288869">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Yok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509754147"/>
                  </a:ext>
                </a:extLst>
              </a:tr>
              <a:tr h="288869">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590834855"/>
                  </a:ext>
                </a:extLst>
              </a:tr>
              <a:tr h="288869">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35763209"/>
                  </a:ext>
                </a:extLst>
              </a:tr>
              <a:tr h="288869">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442204775"/>
                  </a:ext>
                </a:extLst>
              </a:tr>
            </a:tbl>
          </a:graphicData>
        </a:graphic>
      </p:graphicFrame>
      <p:graphicFrame>
        <p:nvGraphicFramePr>
          <p:cNvPr id="5" name="Tablo 4">
            <a:extLst>
              <a:ext uri="{FF2B5EF4-FFF2-40B4-BE49-F238E27FC236}">
                <a16:creationId xmlns:a16="http://schemas.microsoft.com/office/drawing/2014/main" id="{B4103D55-2B2A-496F-B548-FF7EBF46D994}"/>
              </a:ext>
            </a:extLst>
          </p:cNvPr>
          <p:cNvGraphicFramePr>
            <a:graphicFrameLocks noGrp="1"/>
          </p:cNvGraphicFramePr>
          <p:nvPr>
            <p:extLst>
              <p:ext uri="{D42A27DB-BD31-4B8C-83A1-F6EECF244321}">
                <p14:modId xmlns:p14="http://schemas.microsoft.com/office/powerpoint/2010/main" val="1976912501"/>
              </p:ext>
            </p:extLst>
          </p:nvPr>
        </p:nvGraphicFramePr>
        <p:xfrm>
          <a:off x="477907" y="4005064"/>
          <a:ext cx="3762376" cy="2160242"/>
        </p:xfrm>
        <a:graphic>
          <a:graphicData uri="http://schemas.openxmlformats.org/drawingml/2006/table">
            <a:tbl>
              <a:tblPr firstRow="1" firstCol="1" bandRow="1">
                <a:tableStyleId>{5C22544A-7EE6-4342-B048-85BDC9FD1C3A}</a:tableStyleId>
              </a:tblPr>
              <a:tblGrid>
                <a:gridCol w="1309688">
                  <a:extLst>
                    <a:ext uri="{9D8B030D-6E8A-4147-A177-3AD203B41FA5}">
                      <a16:colId xmlns:a16="http://schemas.microsoft.com/office/drawing/2014/main" val="3024757874"/>
                    </a:ext>
                  </a:extLst>
                </a:gridCol>
                <a:gridCol w="1309688">
                  <a:extLst>
                    <a:ext uri="{9D8B030D-6E8A-4147-A177-3AD203B41FA5}">
                      <a16:colId xmlns:a16="http://schemas.microsoft.com/office/drawing/2014/main" val="1389887187"/>
                    </a:ext>
                  </a:extLst>
                </a:gridCol>
                <a:gridCol w="571500">
                  <a:extLst>
                    <a:ext uri="{9D8B030D-6E8A-4147-A177-3AD203B41FA5}">
                      <a16:colId xmlns:a16="http://schemas.microsoft.com/office/drawing/2014/main" val="1173637129"/>
                    </a:ext>
                  </a:extLst>
                </a:gridCol>
                <a:gridCol w="571500">
                  <a:extLst>
                    <a:ext uri="{9D8B030D-6E8A-4147-A177-3AD203B41FA5}">
                      <a16:colId xmlns:a16="http://schemas.microsoft.com/office/drawing/2014/main" val="2342919764"/>
                    </a:ext>
                  </a:extLst>
                </a:gridCol>
              </a:tblGrid>
              <a:tr h="662987">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925658477"/>
                  </a:ext>
                </a:extLst>
              </a:tr>
              <a:tr h="499085">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Şehit İbrahim Armut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353.5228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23789467"/>
                  </a:ext>
                </a:extLst>
              </a:tr>
              <a:tr h="499085">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Şehit İbrahim Armut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465.3489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11.1500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02848749"/>
                  </a:ext>
                </a:extLst>
              </a:tr>
              <a:tr h="499085">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Şehit İbrahim Armut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445.2880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9.6700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966190625"/>
                  </a:ext>
                </a:extLst>
              </a:tr>
            </a:tbl>
          </a:graphicData>
        </a:graphic>
      </p:graphicFrame>
      <p:pic>
        <p:nvPicPr>
          <p:cNvPr id="8193" name="Resim 30" descr="Åehit ibrahim armut fen lisesi ile ilgili gÃ¶rsel sonucu">
            <a:extLst>
              <a:ext uri="{FF2B5EF4-FFF2-40B4-BE49-F238E27FC236}">
                <a16:creationId xmlns:a16="http://schemas.microsoft.com/office/drawing/2014/main" id="{29DC8521-ED4E-4595-8F75-76BA71F99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41885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1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325CA4-15C2-42F3-87A3-5BECBF727503}"/>
              </a:ext>
            </a:extLst>
          </p:cNvPr>
          <p:cNvSpPr>
            <a:spLocks noGrp="1"/>
          </p:cNvSpPr>
          <p:nvPr>
            <p:ph type="title"/>
          </p:nvPr>
        </p:nvSpPr>
        <p:spPr/>
        <p:txBody>
          <a:bodyPr>
            <a:normAutofit fontScale="90000"/>
          </a:bodyPr>
          <a:lstStyle/>
          <a:p>
            <a:r>
              <a:rPr lang="tr-TR" b="1" i="1" dirty="0">
                <a:solidFill>
                  <a:srgbClr val="00B050"/>
                </a:solidFill>
              </a:rPr>
              <a:t>Sosyal Bilimler Lisesi </a:t>
            </a:r>
            <a:br>
              <a:rPr lang="tr-TR" b="1" i="1" dirty="0">
                <a:solidFill>
                  <a:srgbClr val="00B050"/>
                </a:solidFill>
              </a:rPr>
            </a:br>
            <a:endParaRPr lang="tr-TR" b="1" i="1" dirty="0">
              <a:solidFill>
                <a:srgbClr val="00B050"/>
              </a:solidFill>
            </a:endParaRPr>
          </a:p>
        </p:txBody>
      </p:sp>
      <p:sp>
        <p:nvSpPr>
          <p:cNvPr id="3" name="İçerik Yer Tutucusu 2">
            <a:extLst>
              <a:ext uri="{FF2B5EF4-FFF2-40B4-BE49-F238E27FC236}">
                <a16:creationId xmlns:a16="http://schemas.microsoft.com/office/drawing/2014/main" id="{5EE085DA-C8BE-4663-BCDD-20E3A358D86A}"/>
              </a:ext>
            </a:extLst>
          </p:cNvPr>
          <p:cNvSpPr>
            <a:spLocks noGrp="1"/>
          </p:cNvSpPr>
          <p:nvPr>
            <p:ph idx="1"/>
          </p:nvPr>
        </p:nvSpPr>
        <p:spPr/>
        <p:txBody>
          <a:bodyPr>
            <a:normAutofit fontScale="70000" lnSpcReduction="20000"/>
          </a:bodyPr>
          <a:lstStyle/>
          <a:p>
            <a:r>
              <a:rPr lang="tr-TR" b="1" dirty="0" err="1"/>
              <a:t>osyal</a:t>
            </a:r>
            <a:r>
              <a:rPr lang="tr-TR" b="1" dirty="0"/>
              <a:t> Bilimler Lisesi</a:t>
            </a:r>
            <a:r>
              <a:rPr lang="tr-TR" dirty="0"/>
              <a:t>‘nin amaçları arasında; Sosyal Bilimler ve Edebiyat alanında ihtiyaç duyulan nitelikli bilim adamlarını yetiştirmek, zeka düzeyleri ile edebiyat ve sosyal bilimler alanlarındaki ilgi ve yetenekleri üst düzeyde olan öğrencileri bu alanda yüksek öğretime hazırlamak yer almaktadır.</a:t>
            </a:r>
          </a:p>
          <a:p>
            <a:r>
              <a:rPr lang="tr-TR" dirty="0"/>
              <a:t>Ayrıca amaçlarından biri de siyaset ve bürokrasiye kültürlü; devleti ve demokrasiyi iyi tanıyan, ona işlerlik kazandıracak elemanları yetiştirmektir.</a:t>
            </a:r>
          </a:p>
          <a:p>
            <a:r>
              <a:rPr lang="tr-TR" dirty="0"/>
              <a:t>Bir sınıftaki öğrenci sayısı ile 30’u geçemez.</a:t>
            </a:r>
          </a:p>
          <a:p>
            <a:r>
              <a:rPr lang="tr-TR" dirty="0"/>
              <a:t>Bu okullarda öğretim süresi 1 yılı hazırlık olmak üzere 5 yıldır.</a:t>
            </a:r>
          </a:p>
          <a:p>
            <a:r>
              <a:rPr lang="tr-TR" dirty="0"/>
              <a:t>Sosyal Bilimler Liseleri üniversite yerleştirme sınavları konusunda istatistikleri oldukça yüksektir.</a:t>
            </a:r>
          </a:p>
          <a:p>
            <a:pPr marL="0" indent="0">
              <a:buNone/>
            </a:pPr>
            <a:endParaRPr lang="tr-TR" dirty="0"/>
          </a:p>
        </p:txBody>
      </p:sp>
    </p:spTree>
    <p:extLst>
      <p:ext uri="{BB962C8B-B14F-4D97-AF65-F5344CB8AC3E}">
        <p14:creationId xmlns:p14="http://schemas.microsoft.com/office/powerpoint/2010/main" val="177322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F7A555-D16C-4FB3-8E8B-E99213B7B828}"/>
              </a:ext>
            </a:extLst>
          </p:cNvPr>
          <p:cNvSpPr>
            <a:spLocks noGrp="1"/>
          </p:cNvSpPr>
          <p:nvPr>
            <p:ph type="title"/>
          </p:nvPr>
        </p:nvSpPr>
        <p:spPr/>
        <p:txBody>
          <a:bodyPr>
            <a:normAutofit fontScale="90000"/>
          </a:bodyPr>
          <a:lstStyle/>
          <a:p>
            <a:br>
              <a:rPr lang="tr-TR" dirty="0"/>
            </a:br>
            <a:r>
              <a:rPr lang="tr-TR" b="1" dirty="0">
                <a:solidFill>
                  <a:srgbClr val="00B050"/>
                </a:solidFill>
              </a:rPr>
              <a:t>MERSİN MEHMET AKİF ERSOY SOSYAL BİLİMLER LİSESİ</a:t>
            </a:r>
            <a:br>
              <a:rPr lang="tr-TR" dirty="0"/>
            </a:br>
            <a:endParaRPr lang="tr-TR" dirty="0"/>
          </a:p>
        </p:txBody>
      </p:sp>
      <p:graphicFrame>
        <p:nvGraphicFramePr>
          <p:cNvPr id="4" name="İçerik Yer Tutucusu 3">
            <a:extLst>
              <a:ext uri="{FF2B5EF4-FFF2-40B4-BE49-F238E27FC236}">
                <a16:creationId xmlns:a16="http://schemas.microsoft.com/office/drawing/2014/main" id="{BA93095C-22A7-4FD9-8333-D0B141166FE9}"/>
              </a:ext>
            </a:extLst>
          </p:cNvPr>
          <p:cNvGraphicFramePr>
            <a:graphicFrameLocks noGrp="1"/>
          </p:cNvGraphicFramePr>
          <p:nvPr>
            <p:ph idx="1"/>
            <p:extLst>
              <p:ext uri="{D42A27DB-BD31-4B8C-83A1-F6EECF244321}">
                <p14:modId xmlns:p14="http://schemas.microsoft.com/office/powerpoint/2010/main" val="3719695637"/>
              </p:ext>
            </p:extLst>
          </p:nvPr>
        </p:nvGraphicFramePr>
        <p:xfrm>
          <a:off x="457200" y="1700808"/>
          <a:ext cx="4114800" cy="2088232"/>
        </p:xfrm>
        <a:graphic>
          <a:graphicData uri="http://schemas.openxmlformats.org/drawingml/2006/table">
            <a:tbl>
              <a:tblPr firstRow="1" firstCol="1" bandRow="1">
                <a:tableStyleId>{5C22544A-7EE6-4342-B048-85BDC9FD1C3A}</a:tableStyleId>
              </a:tblPr>
              <a:tblGrid>
                <a:gridCol w="2053819">
                  <a:extLst>
                    <a:ext uri="{9D8B030D-6E8A-4147-A177-3AD203B41FA5}">
                      <a16:colId xmlns:a16="http://schemas.microsoft.com/office/drawing/2014/main" val="2443528423"/>
                    </a:ext>
                  </a:extLst>
                </a:gridCol>
                <a:gridCol w="2060981">
                  <a:extLst>
                    <a:ext uri="{9D8B030D-6E8A-4147-A177-3AD203B41FA5}">
                      <a16:colId xmlns:a16="http://schemas.microsoft.com/office/drawing/2014/main" val="1839596611"/>
                    </a:ext>
                  </a:extLst>
                </a:gridCol>
              </a:tblGrid>
              <a:tr h="346016">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553063012"/>
                  </a:ext>
                </a:extLst>
              </a:tr>
              <a:tr h="346016">
                <a:tc>
                  <a:txBody>
                    <a:bodyPr/>
                    <a:lstStyle/>
                    <a:p>
                      <a:pPr>
                        <a:lnSpc>
                          <a:spcPct val="107000"/>
                        </a:lnSpc>
                        <a:spcAft>
                          <a:spcPts val="0"/>
                        </a:spcAft>
                      </a:pPr>
                      <a:r>
                        <a:rPr lang="tr-TR" sz="900" dirty="0">
                          <a:effectLst/>
                        </a:rPr>
                        <a:t>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331.3863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757989812"/>
                  </a:ext>
                </a:extLst>
              </a:tr>
              <a:tr h="279240">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92111639"/>
                  </a:ext>
                </a:extLst>
              </a:tr>
              <a:tr h="279240">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44562753"/>
                  </a:ext>
                </a:extLst>
              </a:tr>
              <a:tr h="279240">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5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773218207"/>
                  </a:ext>
                </a:extLst>
              </a:tr>
              <a:tr h="279240">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010628306"/>
                  </a:ext>
                </a:extLst>
              </a:tr>
              <a:tr h="279240">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043150733"/>
                  </a:ext>
                </a:extLst>
              </a:tr>
            </a:tbl>
          </a:graphicData>
        </a:graphic>
      </p:graphicFrame>
      <p:graphicFrame>
        <p:nvGraphicFramePr>
          <p:cNvPr id="5" name="Tablo 4">
            <a:extLst>
              <a:ext uri="{FF2B5EF4-FFF2-40B4-BE49-F238E27FC236}">
                <a16:creationId xmlns:a16="http://schemas.microsoft.com/office/drawing/2014/main" id="{85642C1E-F5B2-493F-9A4B-EFD958314095}"/>
              </a:ext>
            </a:extLst>
          </p:cNvPr>
          <p:cNvGraphicFramePr>
            <a:graphicFrameLocks noGrp="1"/>
          </p:cNvGraphicFramePr>
          <p:nvPr>
            <p:extLst>
              <p:ext uri="{D42A27DB-BD31-4B8C-83A1-F6EECF244321}">
                <p14:modId xmlns:p14="http://schemas.microsoft.com/office/powerpoint/2010/main" val="734680523"/>
              </p:ext>
            </p:extLst>
          </p:nvPr>
        </p:nvGraphicFramePr>
        <p:xfrm>
          <a:off x="457200" y="4077072"/>
          <a:ext cx="4114800" cy="2129281"/>
        </p:xfrm>
        <a:graphic>
          <a:graphicData uri="http://schemas.openxmlformats.org/drawingml/2006/table">
            <a:tbl>
              <a:tblPr firstRow="1" firstCol="1" bandRow="1">
                <a:tableStyleId>{5C22544A-7EE6-4342-B048-85BDC9FD1C3A}</a:tableStyleId>
              </a:tblPr>
              <a:tblGrid>
                <a:gridCol w="1432367">
                  <a:extLst>
                    <a:ext uri="{9D8B030D-6E8A-4147-A177-3AD203B41FA5}">
                      <a16:colId xmlns:a16="http://schemas.microsoft.com/office/drawing/2014/main" val="133341223"/>
                    </a:ext>
                  </a:extLst>
                </a:gridCol>
                <a:gridCol w="1432367">
                  <a:extLst>
                    <a:ext uri="{9D8B030D-6E8A-4147-A177-3AD203B41FA5}">
                      <a16:colId xmlns:a16="http://schemas.microsoft.com/office/drawing/2014/main" val="3939933369"/>
                    </a:ext>
                  </a:extLst>
                </a:gridCol>
                <a:gridCol w="625033">
                  <a:extLst>
                    <a:ext uri="{9D8B030D-6E8A-4147-A177-3AD203B41FA5}">
                      <a16:colId xmlns:a16="http://schemas.microsoft.com/office/drawing/2014/main" val="321157846"/>
                    </a:ext>
                  </a:extLst>
                </a:gridCol>
                <a:gridCol w="625033">
                  <a:extLst>
                    <a:ext uri="{9D8B030D-6E8A-4147-A177-3AD203B41FA5}">
                      <a16:colId xmlns:a16="http://schemas.microsoft.com/office/drawing/2014/main" val="4065704885"/>
                    </a:ext>
                  </a:extLst>
                </a:gridCol>
              </a:tblGrid>
              <a:tr h="653485">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480601534"/>
                  </a:ext>
                </a:extLst>
              </a:tr>
              <a:tr h="491932">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Mehmet Akif Ersoy Sosyal Bilimler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331.3863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305789428"/>
                  </a:ext>
                </a:extLst>
              </a:tr>
              <a:tr h="49193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Mehmet Akif Ersoy Sosyal Bilimler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423.1391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25.5500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196498548"/>
                  </a:ext>
                </a:extLst>
              </a:tr>
              <a:tr h="49193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Mehmet Akif Ersoy Sosyal Bilimler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405.1822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19.1400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795450793"/>
                  </a:ext>
                </a:extLst>
              </a:tr>
            </a:tbl>
          </a:graphicData>
        </a:graphic>
      </p:graphicFrame>
      <p:pic>
        <p:nvPicPr>
          <p:cNvPr id="6" name="Resim 5" descr="mersin sosyal bilimler lisesi ile ilgili gÃ¶rsel sonucu">
            <a:extLst>
              <a:ext uri="{FF2B5EF4-FFF2-40B4-BE49-F238E27FC236}">
                <a16:creationId xmlns:a16="http://schemas.microsoft.com/office/drawing/2014/main" id="{9B48B4A9-1240-4252-A39E-50C1CD75BA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4274840" cy="3024336"/>
          </a:xfrm>
          <a:prstGeom prst="rect">
            <a:avLst/>
          </a:prstGeom>
          <a:noFill/>
          <a:ln>
            <a:noFill/>
          </a:ln>
        </p:spPr>
      </p:pic>
    </p:spTree>
    <p:extLst>
      <p:ext uri="{BB962C8B-B14F-4D97-AF65-F5344CB8AC3E}">
        <p14:creationId xmlns:p14="http://schemas.microsoft.com/office/powerpoint/2010/main" val="147278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316553-4C2D-47BD-BE07-AB417174EE51}"/>
              </a:ext>
            </a:extLst>
          </p:cNvPr>
          <p:cNvSpPr>
            <a:spLocks noGrp="1"/>
          </p:cNvSpPr>
          <p:nvPr>
            <p:ph type="title"/>
          </p:nvPr>
        </p:nvSpPr>
        <p:spPr/>
        <p:txBody>
          <a:bodyPr>
            <a:normAutofit fontScale="90000"/>
          </a:bodyPr>
          <a:lstStyle/>
          <a:p>
            <a:r>
              <a:rPr lang="tr-TR" b="1" i="1" dirty="0">
                <a:solidFill>
                  <a:srgbClr val="00B050"/>
                </a:solidFill>
              </a:rPr>
              <a:t>Anadolu Lisesi</a:t>
            </a:r>
            <a:br>
              <a:rPr lang="tr-TR" dirty="0"/>
            </a:br>
            <a:endParaRPr lang="tr-TR" dirty="0"/>
          </a:p>
        </p:txBody>
      </p:sp>
      <p:sp>
        <p:nvSpPr>
          <p:cNvPr id="3" name="İçerik Yer Tutucusu 2">
            <a:extLst>
              <a:ext uri="{FF2B5EF4-FFF2-40B4-BE49-F238E27FC236}">
                <a16:creationId xmlns:a16="http://schemas.microsoft.com/office/drawing/2014/main" id="{EBF872CA-99E2-45EE-9DA7-02668BB9647D}"/>
              </a:ext>
            </a:extLst>
          </p:cNvPr>
          <p:cNvSpPr>
            <a:spLocks noGrp="1"/>
          </p:cNvSpPr>
          <p:nvPr>
            <p:ph idx="1"/>
          </p:nvPr>
        </p:nvSpPr>
        <p:spPr/>
        <p:txBody>
          <a:bodyPr>
            <a:normAutofit fontScale="85000" lnSpcReduction="20000"/>
          </a:bodyPr>
          <a:lstStyle/>
          <a:p>
            <a:r>
              <a:rPr lang="tr-TR" b="1" dirty="0"/>
              <a:t>Anadolu Lisesi</a:t>
            </a:r>
            <a:r>
              <a:rPr lang="tr-TR" dirty="0"/>
              <a:t>‘nin amaçları; öğrencilerin ilgi, yetenek ve başarılarına göre yüksek öğretim programlarına hazırlanmalarını, yabancı dili, dünyadaki bilimsel ve teknolojik gelişmeleri izleyebilecek düzeyde öğrenmelerini sağlamaktır.</a:t>
            </a:r>
          </a:p>
          <a:p>
            <a:r>
              <a:rPr lang="tr-TR" dirty="0"/>
              <a:t>Öğrenim süreleri 4 yıldır.</a:t>
            </a:r>
          </a:p>
          <a:p>
            <a:r>
              <a:rPr lang="tr-TR" dirty="0"/>
              <a:t>Köklü Anadolu Liseleri’nin ortak sınav puanları ortalama 450-500 arasında olup mezunların üniversitelere yerleşme oranı yüksektir.</a:t>
            </a:r>
          </a:p>
          <a:p>
            <a:r>
              <a:rPr lang="tr-TR" dirty="0"/>
              <a:t>Ancak genel liselerin Anadolu Lisesi olmasıyla yeni Anadolu Liseleri’nin ortak sınav taban puanı oldukça düşük olmaktadır.</a:t>
            </a:r>
          </a:p>
          <a:p>
            <a:pPr marL="0" indent="0">
              <a:buNone/>
            </a:pPr>
            <a:endParaRPr lang="tr-TR" dirty="0"/>
          </a:p>
        </p:txBody>
      </p:sp>
    </p:spTree>
    <p:extLst>
      <p:ext uri="{BB962C8B-B14F-4D97-AF65-F5344CB8AC3E}">
        <p14:creationId xmlns:p14="http://schemas.microsoft.com/office/powerpoint/2010/main" val="403502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F1CAC5-6F05-495F-823E-6F212911C29D}"/>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İÇEL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1660C27F-A2EA-409F-B5B0-AC05D8911359}"/>
              </a:ext>
            </a:extLst>
          </p:cNvPr>
          <p:cNvGraphicFramePr>
            <a:graphicFrameLocks noGrp="1"/>
          </p:cNvGraphicFramePr>
          <p:nvPr>
            <p:ph idx="1"/>
            <p:extLst>
              <p:ext uri="{D42A27DB-BD31-4B8C-83A1-F6EECF244321}">
                <p14:modId xmlns:p14="http://schemas.microsoft.com/office/powerpoint/2010/main" val="1516062263"/>
              </p:ext>
            </p:extLst>
          </p:nvPr>
        </p:nvGraphicFramePr>
        <p:xfrm>
          <a:off x="323528" y="1417638"/>
          <a:ext cx="4104456" cy="2299396"/>
        </p:xfrm>
        <a:graphic>
          <a:graphicData uri="http://schemas.openxmlformats.org/drawingml/2006/table">
            <a:tbl>
              <a:tblPr firstRow="1" firstCol="1" bandRow="1">
                <a:tableStyleId>{5C22544A-7EE6-4342-B048-85BDC9FD1C3A}</a:tableStyleId>
              </a:tblPr>
              <a:tblGrid>
                <a:gridCol w="2050442">
                  <a:extLst>
                    <a:ext uri="{9D8B030D-6E8A-4147-A177-3AD203B41FA5}">
                      <a16:colId xmlns:a16="http://schemas.microsoft.com/office/drawing/2014/main" val="4235959678"/>
                    </a:ext>
                  </a:extLst>
                </a:gridCol>
                <a:gridCol w="2054014">
                  <a:extLst>
                    <a:ext uri="{9D8B030D-6E8A-4147-A177-3AD203B41FA5}">
                      <a16:colId xmlns:a16="http://schemas.microsoft.com/office/drawing/2014/main" val="2962217990"/>
                    </a:ext>
                  </a:extLst>
                </a:gridCol>
              </a:tblGrid>
              <a:tr h="285083">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584179003"/>
                  </a:ext>
                </a:extLst>
              </a:tr>
              <a:tr h="285083">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379.4795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455313361"/>
                  </a:ext>
                </a:extLst>
              </a:tr>
              <a:tr h="231813">
                <a:tc>
                  <a:txBody>
                    <a:bodyPr/>
                    <a:lstStyle/>
                    <a:p>
                      <a:pPr>
                        <a:lnSpc>
                          <a:spcPct val="107000"/>
                        </a:lnSpc>
                        <a:spcAft>
                          <a:spcPts val="0"/>
                        </a:spcAft>
                      </a:pPr>
                      <a:r>
                        <a:rPr lang="tr-TR" sz="900" dirty="0">
                          <a:effectLst/>
                        </a:rPr>
                        <a:t>Kontenjan Türü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173515648"/>
                  </a:ext>
                </a:extLst>
              </a:tr>
              <a:tr h="231813">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567869902"/>
                  </a:ext>
                </a:extLst>
              </a:tr>
              <a:tr h="231813">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074522458"/>
                  </a:ext>
                </a:extLst>
              </a:tr>
              <a:tr h="231813">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378985367"/>
                  </a:ext>
                </a:extLst>
              </a:tr>
              <a:tr h="231813">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rPr>
                        <a:t>Evet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711413866"/>
                  </a:ext>
                </a:extLst>
              </a:tr>
              <a:tr h="231813">
                <a:tc>
                  <a:txBody>
                    <a:bodyPr/>
                    <a:lstStyle/>
                    <a:p>
                      <a:pPr>
                        <a:lnSpc>
                          <a:spcPct val="107000"/>
                        </a:lnSpc>
                        <a:spcAft>
                          <a:spcPts val="0"/>
                        </a:spcAft>
                      </a:pPr>
                      <a:r>
                        <a:rPr lang="tr-TR" sz="900">
                          <a:effectLst/>
                        </a:rPr>
                        <a:t>Yorum Ekle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hlinkClick r:id="rId2" tooltip="İçel Anadolu Lisesi hakkkında yorum ekle"/>
                        </a:rPr>
                        <a:t> Yorum Ekle/Oku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237711"/>
                  </a:ext>
                </a:extLst>
              </a:tr>
              <a:tr h="338352">
                <a:tc>
                  <a:txBody>
                    <a:bodyPr/>
                    <a:lstStyle/>
                    <a:p>
                      <a:pPr>
                        <a:lnSpc>
                          <a:spcPct val="107000"/>
                        </a:lnSpc>
                        <a:spcAft>
                          <a:spcPts val="0"/>
                        </a:spcAft>
                      </a:pPr>
                      <a:r>
                        <a:rPr lang="tr-TR" sz="900">
                          <a:effectLst/>
                        </a:rPr>
                        <a:t>Listene Eke/Çıkar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7625" marB="47625" anchor="b"/>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387379162"/>
                  </a:ext>
                </a:extLst>
              </a:tr>
            </a:tbl>
          </a:graphicData>
        </a:graphic>
      </p:graphicFrame>
      <p:sp>
        <p:nvSpPr>
          <p:cNvPr id="5" name="AutoShape 2" descr="Yorum Ekle">
            <a:extLst>
              <a:ext uri="{FF2B5EF4-FFF2-40B4-BE49-F238E27FC236}">
                <a16:creationId xmlns:a16="http://schemas.microsoft.com/office/drawing/2014/main" id="{BF2A1330-DDE4-4C01-865D-26ECB8D02AA8}"/>
              </a:ext>
            </a:extLst>
          </p:cNvPr>
          <p:cNvSpPr>
            <a:spLocks noChangeAspect="1" noChangeArrowheads="1"/>
          </p:cNvSpPr>
          <p:nvPr/>
        </p:nvSpPr>
        <p:spPr bwMode="auto">
          <a:xfrm>
            <a:off x="539870" y="141840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6" name="add_2051_0" descr="https://www.sorubak.com/exesystem/mod_teog/images/add32.png">
            <a:extLst>
              <a:ext uri="{FF2B5EF4-FFF2-40B4-BE49-F238E27FC236}">
                <a16:creationId xmlns:a16="http://schemas.microsoft.com/office/drawing/2014/main" id="{20FEE8A2-9A85-45D2-B7A3-FC40F9D92C00}"/>
              </a:ext>
            </a:extLst>
          </p:cNvPr>
          <p:cNvSpPr>
            <a:spLocks noChangeAspect="1" noChangeArrowheads="1"/>
          </p:cNvSpPr>
          <p:nvPr/>
        </p:nvSpPr>
        <p:spPr bwMode="auto">
          <a:xfrm>
            <a:off x="539870" y="141840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9" name="Tablo 8">
            <a:extLst>
              <a:ext uri="{FF2B5EF4-FFF2-40B4-BE49-F238E27FC236}">
                <a16:creationId xmlns:a16="http://schemas.microsoft.com/office/drawing/2014/main" id="{298DD6F6-0346-4610-ABD3-7D090DF8FEFE}"/>
              </a:ext>
            </a:extLst>
          </p:cNvPr>
          <p:cNvGraphicFramePr>
            <a:graphicFrameLocks noGrp="1"/>
          </p:cNvGraphicFramePr>
          <p:nvPr>
            <p:extLst>
              <p:ext uri="{D42A27DB-BD31-4B8C-83A1-F6EECF244321}">
                <p14:modId xmlns:p14="http://schemas.microsoft.com/office/powerpoint/2010/main" val="3773281648"/>
              </p:ext>
            </p:extLst>
          </p:nvPr>
        </p:nvGraphicFramePr>
        <p:xfrm>
          <a:off x="323528" y="4221088"/>
          <a:ext cx="4104456" cy="2160240"/>
        </p:xfrm>
        <a:graphic>
          <a:graphicData uri="http://schemas.openxmlformats.org/drawingml/2006/table">
            <a:tbl>
              <a:tblPr firstRow="1" firstCol="1" bandRow="1">
                <a:tableStyleId>{5C22544A-7EE6-4342-B048-85BDC9FD1C3A}</a:tableStyleId>
              </a:tblPr>
              <a:tblGrid>
                <a:gridCol w="1428767">
                  <a:extLst>
                    <a:ext uri="{9D8B030D-6E8A-4147-A177-3AD203B41FA5}">
                      <a16:colId xmlns:a16="http://schemas.microsoft.com/office/drawing/2014/main" val="364041620"/>
                    </a:ext>
                  </a:extLst>
                </a:gridCol>
                <a:gridCol w="1428767">
                  <a:extLst>
                    <a:ext uri="{9D8B030D-6E8A-4147-A177-3AD203B41FA5}">
                      <a16:colId xmlns:a16="http://schemas.microsoft.com/office/drawing/2014/main" val="3086014549"/>
                    </a:ext>
                  </a:extLst>
                </a:gridCol>
                <a:gridCol w="623461">
                  <a:extLst>
                    <a:ext uri="{9D8B030D-6E8A-4147-A177-3AD203B41FA5}">
                      <a16:colId xmlns:a16="http://schemas.microsoft.com/office/drawing/2014/main" val="2203521477"/>
                    </a:ext>
                  </a:extLst>
                </a:gridCol>
                <a:gridCol w="623461">
                  <a:extLst>
                    <a:ext uri="{9D8B030D-6E8A-4147-A177-3AD203B41FA5}">
                      <a16:colId xmlns:a16="http://schemas.microsoft.com/office/drawing/2014/main" val="894064279"/>
                    </a:ext>
                  </a:extLst>
                </a:gridCol>
              </a:tblGrid>
              <a:tr h="777686">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dirty="0">
                          <a:effectLst/>
                        </a:rPr>
                      </a:br>
                      <a:r>
                        <a:rPr lang="tr-TR" sz="850" dirty="0">
                          <a:effectLst/>
                        </a:rPr>
                        <a:t>Yüzdelik Dilimi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20214945"/>
                  </a:ext>
                </a:extLst>
              </a:tr>
              <a:tr h="397484">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İçel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379.4795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243571147"/>
                  </a:ext>
                </a:extLst>
              </a:tr>
              <a:tr h="397484">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İçel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482.5556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022831543"/>
                  </a:ext>
                </a:extLst>
              </a:tr>
              <a:tr h="587586">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İçel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472.6429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3.8000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188717695"/>
                  </a:ext>
                </a:extLst>
              </a:tr>
            </a:tbl>
          </a:graphicData>
        </a:graphic>
      </p:graphicFrame>
      <p:pic>
        <p:nvPicPr>
          <p:cNvPr id="10" name="Resim 9" descr="iÃ§el anadolu lisesi ile ilgili gÃ¶rsel sonucu">
            <a:extLst>
              <a:ext uri="{FF2B5EF4-FFF2-40B4-BE49-F238E27FC236}">
                <a16:creationId xmlns:a16="http://schemas.microsoft.com/office/drawing/2014/main" id="{E25C843F-10E0-4499-811D-322EB8A0B1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2"/>
            <a:ext cx="4464576" cy="3096344"/>
          </a:xfrm>
          <a:prstGeom prst="rect">
            <a:avLst/>
          </a:prstGeom>
          <a:noFill/>
          <a:ln>
            <a:noFill/>
          </a:ln>
        </p:spPr>
      </p:pic>
    </p:spTree>
    <p:extLst>
      <p:ext uri="{BB962C8B-B14F-4D97-AF65-F5344CB8AC3E}">
        <p14:creationId xmlns:p14="http://schemas.microsoft.com/office/powerpoint/2010/main" val="342195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3DB888-5C2E-4463-9656-41C78DE078A2}"/>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YUSUF KALKAVAN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B6EC66B6-CA84-48EB-B847-FDB8E2EC93E3}"/>
              </a:ext>
            </a:extLst>
          </p:cNvPr>
          <p:cNvGraphicFramePr>
            <a:graphicFrameLocks noGrp="1"/>
          </p:cNvGraphicFramePr>
          <p:nvPr>
            <p:ph idx="1"/>
            <p:extLst>
              <p:ext uri="{D42A27DB-BD31-4B8C-83A1-F6EECF244321}">
                <p14:modId xmlns:p14="http://schemas.microsoft.com/office/powerpoint/2010/main" val="3150361755"/>
              </p:ext>
            </p:extLst>
          </p:nvPr>
        </p:nvGraphicFramePr>
        <p:xfrm>
          <a:off x="395536" y="1417638"/>
          <a:ext cx="4104456" cy="2083370"/>
        </p:xfrm>
        <a:graphic>
          <a:graphicData uri="http://schemas.openxmlformats.org/drawingml/2006/table">
            <a:tbl>
              <a:tblPr firstRow="1" firstCol="1" bandRow="1">
                <a:tableStyleId>{5C22544A-7EE6-4342-B048-85BDC9FD1C3A}</a:tableStyleId>
              </a:tblPr>
              <a:tblGrid>
                <a:gridCol w="2052228">
                  <a:extLst>
                    <a:ext uri="{9D8B030D-6E8A-4147-A177-3AD203B41FA5}">
                      <a16:colId xmlns:a16="http://schemas.microsoft.com/office/drawing/2014/main" val="2024809057"/>
                    </a:ext>
                  </a:extLst>
                </a:gridCol>
                <a:gridCol w="2052228">
                  <a:extLst>
                    <a:ext uri="{9D8B030D-6E8A-4147-A177-3AD203B41FA5}">
                      <a16:colId xmlns:a16="http://schemas.microsoft.com/office/drawing/2014/main" val="3702986563"/>
                    </a:ext>
                  </a:extLst>
                </a:gridCol>
              </a:tblGrid>
              <a:tr h="259285">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773344359"/>
                  </a:ext>
                </a:extLst>
              </a:tr>
              <a:tr h="259285">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361.0448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560738715"/>
                  </a:ext>
                </a:extLst>
              </a:tr>
              <a:tr h="209246">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379123956"/>
                  </a:ext>
                </a:extLst>
              </a:tr>
              <a:tr h="209246">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028936026"/>
                  </a:ext>
                </a:extLst>
              </a:tr>
              <a:tr h="209246">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254128390"/>
                  </a:ext>
                </a:extLst>
              </a:tr>
              <a:tr h="209246">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941977027"/>
                  </a:ext>
                </a:extLst>
              </a:tr>
              <a:tr h="209246">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rPr>
                        <a:t>Evet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87616414"/>
                  </a:ext>
                </a:extLst>
              </a:tr>
              <a:tr h="209246">
                <a:tc>
                  <a:txBody>
                    <a:bodyPr/>
                    <a:lstStyle/>
                    <a:p>
                      <a:pPr>
                        <a:lnSpc>
                          <a:spcPct val="107000"/>
                        </a:lnSpc>
                        <a:spcAft>
                          <a:spcPts val="0"/>
                        </a:spcAft>
                      </a:pPr>
                      <a:r>
                        <a:rPr lang="tr-TR" sz="900">
                          <a:effectLst/>
                        </a:rPr>
                        <a:t>Yorum Ekle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hlinkClick r:id="rId2" tooltip="Mersin Yusuf Kalkavan Anadolu Lisesi hakkkında yorum ekle"/>
                        </a:rPr>
                        <a:t> Yorum Ekle/Oku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444223290"/>
                  </a:ext>
                </a:extLst>
              </a:tr>
              <a:tr h="309324">
                <a:tc>
                  <a:txBody>
                    <a:bodyPr/>
                    <a:lstStyle/>
                    <a:p>
                      <a:pPr>
                        <a:lnSpc>
                          <a:spcPct val="107000"/>
                        </a:lnSpc>
                        <a:spcAft>
                          <a:spcPts val="0"/>
                        </a:spcAft>
                      </a:pPr>
                      <a:r>
                        <a:rPr lang="tr-TR" sz="900">
                          <a:effectLst/>
                        </a:rPr>
                        <a:t>Listene Eke/Çıkar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7625" marB="47625" anchor="b"/>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874362097"/>
                  </a:ext>
                </a:extLst>
              </a:tr>
            </a:tbl>
          </a:graphicData>
        </a:graphic>
      </p:graphicFrame>
      <p:sp>
        <p:nvSpPr>
          <p:cNvPr id="5" name="AutoShape 1" descr="Yorum Ekle">
            <a:extLst>
              <a:ext uri="{FF2B5EF4-FFF2-40B4-BE49-F238E27FC236}">
                <a16:creationId xmlns:a16="http://schemas.microsoft.com/office/drawing/2014/main" id="{FED23062-CA4A-4630-B9EE-C2F0C7CF2D37}"/>
              </a:ext>
            </a:extLst>
          </p:cNvPr>
          <p:cNvSpPr>
            <a:spLocks noChangeAspect="1" noChangeArrowheads="1"/>
          </p:cNvSpPr>
          <p:nvPr/>
        </p:nvSpPr>
        <p:spPr bwMode="auto">
          <a:xfrm>
            <a:off x="395854" y="141840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6" name="add_2052_0" descr="https://www.sorubak.com/exesystem/mod_teog/images/add32.png">
            <a:extLst>
              <a:ext uri="{FF2B5EF4-FFF2-40B4-BE49-F238E27FC236}">
                <a16:creationId xmlns:a16="http://schemas.microsoft.com/office/drawing/2014/main" id="{C17908F6-FC6E-409E-8F9A-74F4ED91F02C}"/>
              </a:ext>
            </a:extLst>
          </p:cNvPr>
          <p:cNvSpPr>
            <a:spLocks noChangeAspect="1" noChangeArrowheads="1"/>
          </p:cNvSpPr>
          <p:nvPr/>
        </p:nvSpPr>
        <p:spPr bwMode="auto">
          <a:xfrm>
            <a:off x="395854" y="141840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Tablo 6">
            <a:extLst>
              <a:ext uri="{FF2B5EF4-FFF2-40B4-BE49-F238E27FC236}">
                <a16:creationId xmlns:a16="http://schemas.microsoft.com/office/drawing/2014/main" id="{D4EFFD5D-132B-4217-B3F3-540E769AC21F}"/>
              </a:ext>
            </a:extLst>
          </p:cNvPr>
          <p:cNvGraphicFramePr>
            <a:graphicFrameLocks noGrp="1"/>
          </p:cNvGraphicFramePr>
          <p:nvPr>
            <p:extLst>
              <p:ext uri="{D42A27DB-BD31-4B8C-83A1-F6EECF244321}">
                <p14:modId xmlns:p14="http://schemas.microsoft.com/office/powerpoint/2010/main" val="512359917"/>
              </p:ext>
            </p:extLst>
          </p:nvPr>
        </p:nvGraphicFramePr>
        <p:xfrm>
          <a:off x="395536" y="4077072"/>
          <a:ext cx="4104456" cy="2226942"/>
        </p:xfrm>
        <a:graphic>
          <a:graphicData uri="http://schemas.openxmlformats.org/drawingml/2006/table">
            <a:tbl>
              <a:tblPr firstRow="1" firstCol="1" bandRow="1">
                <a:tableStyleId>{5C22544A-7EE6-4342-B048-85BDC9FD1C3A}</a:tableStyleId>
              </a:tblPr>
              <a:tblGrid>
                <a:gridCol w="1428766">
                  <a:extLst>
                    <a:ext uri="{9D8B030D-6E8A-4147-A177-3AD203B41FA5}">
                      <a16:colId xmlns:a16="http://schemas.microsoft.com/office/drawing/2014/main" val="1118423964"/>
                    </a:ext>
                  </a:extLst>
                </a:gridCol>
                <a:gridCol w="1428766">
                  <a:extLst>
                    <a:ext uri="{9D8B030D-6E8A-4147-A177-3AD203B41FA5}">
                      <a16:colId xmlns:a16="http://schemas.microsoft.com/office/drawing/2014/main" val="3302619189"/>
                    </a:ext>
                  </a:extLst>
                </a:gridCol>
                <a:gridCol w="623462">
                  <a:extLst>
                    <a:ext uri="{9D8B030D-6E8A-4147-A177-3AD203B41FA5}">
                      <a16:colId xmlns:a16="http://schemas.microsoft.com/office/drawing/2014/main" val="1179895319"/>
                    </a:ext>
                  </a:extLst>
                </a:gridCol>
                <a:gridCol w="623462">
                  <a:extLst>
                    <a:ext uri="{9D8B030D-6E8A-4147-A177-3AD203B41FA5}">
                      <a16:colId xmlns:a16="http://schemas.microsoft.com/office/drawing/2014/main" val="3314656013"/>
                    </a:ext>
                  </a:extLst>
                </a:gridCol>
              </a:tblGrid>
              <a:tr h="681717">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158907640"/>
                  </a:ext>
                </a:extLst>
              </a:tr>
              <a:tr h="515075">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Yusuf Kalkavan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361.0448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879453175"/>
                  </a:ext>
                </a:extLst>
              </a:tr>
              <a:tr h="515075">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Yusuf Kalkavan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475.2826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7.4700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27147801"/>
                  </a:ext>
                </a:extLst>
              </a:tr>
              <a:tr h="515075">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Yusuf Kalkavan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461.1897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6.1500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962945927"/>
                  </a:ext>
                </a:extLst>
              </a:tr>
            </a:tbl>
          </a:graphicData>
        </a:graphic>
      </p:graphicFrame>
      <p:pic>
        <p:nvPicPr>
          <p:cNvPr id="8" name="Resim 7" descr="mersin yusuf kalkavan anadolu lisesi ile ilgili gÃ¶rsel sonucu">
            <a:extLst>
              <a:ext uri="{FF2B5EF4-FFF2-40B4-BE49-F238E27FC236}">
                <a16:creationId xmlns:a16="http://schemas.microsoft.com/office/drawing/2014/main" id="{93D06A18-3B6C-4624-BBF8-FD0021D835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60848"/>
            <a:ext cx="4274840" cy="2808312"/>
          </a:xfrm>
          <a:prstGeom prst="rect">
            <a:avLst/>
          </a:prstGeom>
          <a:noFill/>
          <a:ln>
            <a:noFill/>
          </a:ln>
        </p:spPr>
      </p:pic>
    </p:spTree>
    <p:extLst>
      <p:ext uri="{BB962C8B-B14F-4D97-AF65-F5344CB8AC3E}">
        <p14:creationId xmlns:p14="http://schemas.microsoft.com/office/powerpoint/2010/main" val="120501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964833-8764-4E32-97F1-5F63D173F764}"/>
              </a:ext>
            </a:extLst>
          </p:cNvPr>
          <p:cNvSpPr>
            <a:spLocks noGrp="1"/>
          </p:cNvSpPr>
          <p:nvPr>
            <p:ph type="title"/>
          </p:nvPr>
        </p:nvSpPr>
        <p:spPr/>
        <p:txBody>
          <a:bodyPr>
            <a:normAutofit fontScale="90000"/>
          </a:bodyPr>
          <a:lstStyle/>
          <a:p>
            <a:r>
              <a:rPr lang="fi-FI" b="1" i="1" dirty="0">
                <a:solidFill>
                  <a:srgbClr val="00B050"/>
                </a:solidFill>
              </a:rPr>
              <a:t>Mesleki ve Teknik Anadolu Lisesi</a:t>
            </a:r>
            <a:br>
              <a:rPr lang="fi-FI" dirty="0"/>
            </a:br>
            <a:endParaRPr lang="tr-TR" dirty="0"/>
          </a:p>
        </p:txBody>
      </p:sp>
      <p:sp>
        <p:nvSpPr>
          <p:cNvPr id="3" name="İçerik Yer Tutucusu 2">
            <a:extLst>
              <a:ext uri="{FF2B5EF4-FFF2-40B4-BE49-F238E27FC236}">
                <a16:creationId xmlns:a16="http://schemas.microsoft.com/office/drawing/2014/main" id="{CFFB682F-A37F-4B42-852A-3BB91F101927}"/>
              </a:ext>
            </a:extLst>
          </p:cNvPr>
          <p:cNvSpPr>
            <a:spLocks noGrp="1"/>
          </p:cNvSpPr>
          <p:nvPr>
            <p:ph idx="1"/>
          </p:nvPr>
        </p:nvSpPr>
        <p:spPr/>
        <p:txBody>
          <a:bodyPr>
            <a:normAutofit fontScale="92500" lnSpcReduction="20000"/>
          </a:bodyPr>
          <a:lstStyle/>
          <a:p>
            <a:r>
              <a:rPr lang="tr-TR" dirty="0"/>
              <a:t>Bünyesinde Bulunan Okullar:</a:t>
            </a:r>
          </a:p>
          <a:p>
            <a:r>
              <a:rPr lang="tr-TR" dirty="0"/>
              <a:t>1. Anadolu Sağlık Meslek Liseleri</a:t>
            </a:r>
          </a:p>
          <a:p>
            <a:r>
              <a:rPr lang="tr-TR" dirty="0"/>
              <a:t>2. Ticaret Meslek Liseleri</a:t>
            </a:r>
          </a:p>
          <a:p>
            <a:r>
              <a:rPr lang="tr-TR" dirty="0"/>
              <a:t>3. Turizm Meslek Liseleri</a:t>
            </a:r>
          </a:p>
          <a:p>
            <a:r>
              <a:rPr lang="tr-TR" dirty="0"/>
              <a:t>4. Kız Teknik ve Meslek Liseleri</a:t>
            </a:r>
          </a:p>
          <a:p>
            <a:r>
              <a:rPr lang="tr-TR" dirty="0"/>
              <a:t>5. Teknik ve Endüstri Meslek Liseleri</a:t>
            </a:r>
          </a:p>
          <a:p>
            <a:r>
              <a:rPr lang="tr-TR" dirty="0"/>
              <a:t>6. Tarım Meslek Liseleri</a:t>
            </a:r>
          </a:p>
          <a:p>
            <a:r>
              <a:rPr lang="tr-TR" dirty="0"/>
              <a:t>7. Anadolu Güzel Sanatlar Liseleri</a:t>
            </a:r>
          </a:p>
          <a:p>
            <a:r>
              <a:rPr lang="tr-TR" dirty="0"/>
              <a:t>8. Spor Liseleri</a:t>
            </a:r>
          </a:p>
          <a:p>
            <a:pPr marL="0" indent="0">
              <a:buNone/>
            </a:pPr>
            <a:endParaRPr lang="tr-TR" dirty="0"/>
          </a:p>
        </p:txBody>
      </p:sp>
    </p:spTree>
    <p:extLst>
      <p:ext uri="{BB962C8B-B14F-4D97-AF65-F5344CB8AC3E}">
        <p14:creationId xmlns:p14="http://schemas.microsoft.com/office/powerpoint/2010/main" val="63312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0C34F6-2074-459E-B4A5-CF5DC01A7B71}"/>
              </a:ext>
            </a:extLst>
          </p:cNvPr>
          <p:cNvSpPr>
            <a:spLocks noGrp="1"/>
          </p:cNvSpPr>
          <p:nvPr>
            <p:ph idx="1"/>
          </p:nvPr>
        </p:nvSpPr>
        <p:spPr/>
        <p:txBody>
          <a:bodyPr>
            <a:normAutofit fontScale="77500" lnSpcReduction="20000"/>
          </a:bodyPr>
          <a:lstStyle/>
          <a:p>
            <a:r>
              <a:rPr lang="tr-TR" dirty="0"/>
              <a:t>Bu okullarda öğrencilere, orta öğretim düzeyinde ortak bir genel kültür kazandırmayı amaçlayan genel kültür dersleri ile birlikte endüstriyel teknik alanlarda mesleki formasyon verilmesini ve en az bir yabancı dil öğretilmesini amaçlayan, öğrencileri hem hayata, hem de yüksek öğrenime hazırlayan programlar uygulanmaktadır.</a:t>
            </a:r>
          </a:p>
          <a:p>
            <a:r>
              <a:rPr lang="tr-TR" dirty="0"/>
              <a:t>Anadolu teknik meslek liselerinin öğretim süresi 4 yıldır.</a:t>
            </a:r>
          </a:p>
          <a:p>
            <a:r>
              <a:rPr lang="tr-TR" dirty="0"/>
              <a:t>Mezunları sınavsız olarak alanlarındaki meslek yüksekokulu programlarına girebilmektedirler.</a:t>
            </a:r>
          </a:p>
          <a:p>
            <a:r>
              <a:rPr lang="tr-TR" dirty="0"/>
              <a:t>Bu okulu bitiren öğrencilere ustalık belgesinin yetki ve sorumluluklarına sahip İŞ YERİ AÇMA BELGESİ verilir, ayrıca TEKNİSYEN unvanı ile istihdam edilirler.</a:t>
            </a:r>
          </a:p>
          <a:p>
            <a:pPr marL="0" indent="0">
              <a:buNone/>
            </a:pPr>
            <a:endParaRPr lang="tr-TR" dirty="0"/>
          </a:p>
        </p:txBody>
      </p:sp>
    </p:spTree>
    <p:extLst>
      <p:ext uri="{BB962C8B-B14F-4D97-AF65-F5344CB8AC3E}">
        <p14:creationId xmlns:p14="http://schemas.microsoft.com/office/powerpoint/2010/main" val="314714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7F9577-871A-47BD-AA91-495D1BF8F643}"/>
              </a:ext>
            </a:extLst>
          </p:cNvPr>
          <p:cNvSpPr>
            <a:spLocks noGrp="1"/>
          </p:cNvSpPr>
          <p:nvPr>
            <p:ph type="title"/>
          </p:nvPr>
        </p:nvSpPr>
        <p:spPr/>
        <p:txBody>
          <a:bodyPr>
            <a:normAutofit fontScale="90000"/>
          </a:bodyPr>
          <a:lstStyle/>
          <a:p>
            <a:r>
              <a:rPr lang="tr-TR" b="1" dirty="0">
                <a:solidFill>
                  <a:srgbClr val="92D050"/>
                </a:solidFill>
              </a:rPr>
              <a:t>Akdeniz Borsa İstanbul Mesleki ve Teknik Anadolu Lisesi</a:t>
            </a:r>
            <a:r>
              <a:rPr lang="tr-TR" dirty="0">
                <a:solidFill>
                  <a:srgbClr val="92D050"/>
                </a:solidFill>
              </a:rPr>
              <a:t> </a:t>
            </a:r>
          </a:p>
        </p:txBody>
      </p:sp>
      <p:graphicFrame>
        <p:nvGraphicFramePr>
          <p:cNvPr id="4" name="İçerik Yer Tutucusu 3">
            <a:extLst>
              <a:ext uri="{FF2B5EF4-FFF2-40B4-BE49-F238E27FC236}">
                <a16:creationId xmlns:a16="http://schemas.microsoft.com/office/drawing/2014/main" id="{69BF556D-1B3F-495D-946D-80FFC816A08E}"/>
              </a:ext>
            </a:extLst>
          </p:cNvPr>
          <p:cNvGraphicFramePr>
            <a:graphicFrameLocks noGrp="1"/>
          </p:cNvGraphicFramePr>
          <p:nvPr>
            <p:ph idx="1"/>
            <p:extLst>
              <p:ext uri="{D42A27DB-BD31-4B8C-83A1-F6EECF244321}">
                <p14:modId xmlns:p14="http://schemas.microsoft.com/office/powerpoint/2010/main" val="3292401844"/>
              </p:ext>
            </p:extLst>
          </p:nvPr>
        </p:nvGraphicFramePr>
        <p:xfrm>
          <a:off x="1115616" y="1772816"/>
          <a:ext cx="6593652" cy="2016224"/>
        </p:xfrm>
        <a:graphic>
          <a:graphicData uri="http://schemas.openxmlformats.org/drawingml/2006/table">
            <a:tbl>
              <a:tblPr firstRow="1" firstCol="1" bandRow="1">
                <a:tableStyleId>{5C22544A-7EE6-4342-B048-85BDC9FD1C3A}</a:tableStyleId>
              </a:tblPr>
              <a:tblGrid>
                <a:gridCol w="3141884">
                  <a:extLst>
                    <a:ext uri="{9D8B030D-6E8A-4147-A177-3AD203B41FA5}">
                      <a16:colId xmlns:a16="http://schemas.microsoft.com/office/drawing/2014/main" val="1806863798"/>
                    </a:ext>
                  </a:extLst>
                </a:gridCol>
                <a:gridCol w="3451768">
                  <a:extLst>
                    <a:ext uri="{9D8B030D-6E8A-4147-A177-3AD203B41FA5}">
                      <a16:colId xmlns:a16="http://schemas.microsoft.com/office/drawing/2014/main" val="2479971871"/>
                    </a:ext>
                  </a:extLst>
                </a:gridCol>
              </a:tblGrid>
              <a:tr h="334110">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12107512"/>
                  </a:ext>
                </a:extLst>
              </a:tr>
              <a:tr h="334110">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302.1721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687397674"/>
                  </a:ext>
                </a:extLst>
              </a:tr>
              <a:tr h="242780">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dirty="0">
                          <a:effectLst/>
                        </a:rPr>
                        <a:t>Kız/Erkek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593502948"/>
                  </a:ext>
                </a:extLst>
              </a:tr>
              <a:tr h="276306">
                <a:tc>
                  <a:txBody>
                    <a:bodyPr/>
                    <a:lstStyle/>
                    <a:p>
                      <a:pPr>
                        <a:lnSpc>
                          <a:spcPct val="107000"/>
                        </a:lnSpc>
                        <a:spcAft>
                          <a:spcPts val="0"/>
                        </a:spcAft>
                      </a:pPr>
                      <a:r>
                        <a:rPr lang="tr-TR" sz="1000" dirty="0">
                          <a:effectLst/>
                        </a:rPr>
                        <a:t>Pansiyon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05520573"/>
                  </a:ext>
                </a:extLst>
              </a:tr>
              <a:tr h="276306">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89384471"/>
                  </a:ext>
                </a:extLst>
              </a:tr>
              <a:tr h="276306">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717337926"/>
                  </a:ext>
                </a:extLst>
              </a:tr>
              <a:tr h="276306">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81156592"/>
                  </a:ext>
                </a:extLst>
              </a:tr>
            </a:tbl>
          </a:graphicData>
        </a:graphic>
      </p:graphicFrame>
      <p:graphicFrame>
        <p:nvGraphicFramePr>
          <p:cNvPr id="5" name="Tablo 4">
            <a:extLst>
              <a:ext uri="{FF2B5EF4-FFF2-40B4-BE49-F238E27FC236}">
                <a16:creationId xmlns:a16="http://schemas.microsoft.com/office/drawing/2014/main" id="{2FFD1C5A-33B6-49C2-9FD0-B1DE714997A3}"/>
              </a:ext>
            </a:extLst>
          </p:cNvPr>
          <p:cNvGraphicFramePr>
            <a:graphicFrameLocks noGrp="1"/>
          </p:cNvGraphicFramePr>
          <p:nvPr>
            <p:extLst>
              <p:ext uri="{D42A27DB-BD31-4B8C-83A1-F6EECF244321}">
                <p14:modId xmlns:p14="http://schemas.microsoft.com/office/powerpoint/2010/main" val="2374570553"/>
              </p:ext>
            </p:extLst>
          </p:nvPr>
        </p:nvGraphicFramePr>
        <p:xfrm>
          <a:off x="1115616" y="4149080"/>
          <a:ext cx="6593652" cy="2088230"/>
        </p:xfrm>
        <a:graphic>
          <a:graphicData uri="http://schemas.openxmlformats.org/drawingml/2006/table">
            <a:tbl>
              <a:tblPr firstRow="1" firstCol="1" bandRow="1">
                <a:tableStyleId>{5C22544A-7EE6-4342-B048-85BDC9FD1C3A}</a:tableStyleId>
              </a:tblPr>
              <a:tblGrid>
                <a:gridCol w="2295259">
                  <a:extLst>
                    <a:ext uri="{9D8B030D-6E8A-4147-A177-3AD203B41FA5}">
                      <a16:colId xmlns:a16="http://schemas.microsoft.com/office/drawing/2014/main" val="920997543"/>
                    </a:ext>
                  </a:extLst>
                </a:gridCol>
                <a:gridCol w="2295259">
                  <a:extLst>
                    <a:ext uri="{9D8B030D-6E8A-4147-A177-3AD203B41FA5}">
                      <a16:colId xmlns:a16="http://schemas.microsoft.com/office/drawing/2014/main" val="3765209612"/>
                    </a:ext>
                  </a:extLst>
                </a:gridCol>
                <a:gridCol w="1001567">
                  <a:extLst>
                    <a:ext uri="{9D8B030D-6E8A-4147-A177-3AD203B41FA5}">
                      <a16:colId xmlns:a16="http://schemas.microsoft.com/office/drawing/2014/main" val="2605713703"/>
                    </a:ext>
                  </a:extLst>
                </a:gridCol>
                <a:gridCol w="1001567">
                  <a:extLst>
                    <a:ext uri="{9D8B030D-6E8A-4147-A177-3AD203B41FA5}">
                      <a16:colId xmlns:a16="http://schemas.microsoft.com/office/drawing/2014/main" val="566082233"/>
                    </a:ext>
                  </a:extLst>
                </a:gridCol>
              </a:tblGrid>
              <a:tr h="516221">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608711116"/>
                  </a:ext>
                </a:extLst>
              </a:tr>
              <a:tr h="52400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Akdeniz Borsa İstanbul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302.1721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968873523"/>
                  </a:ext>
                </a:extLst>
              </a:tr>
              <a:tr h="52400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Akdeniz Borsa İstanbul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403.3328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837849604"/>
                  </a:ext>
                </a:extLst>
              </a:tr>
              <a:tr h="52400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Akdeniz Borsa İstanbul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392.0833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22.4100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031545832"/>
                  </a:ext>
                </a:extLst>
              </a:tr>
            </a:tbl>
          </a:graphicData>
        </a:graphic>
      </p:graphicFrame>
    </p:spTree>
    <p:extLst>
      <p:ext uri="{BB962C8B-B14F-4D97-AF65-F5344CB8AC3E}">
        <p14:creationId xmlns:p14="http://schemas.microsoft.com/office/powerpoint/2010/main" val="204318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D4550-978A-460F-BA75-BC150F23940D}"/>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ÇAMLIBEL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3EDDA223-0BAA-44FA-8341-627FC894F880}"/>
              </a:ext>
            </a:extLst>
          </p:cNvPr>
          <p:cNvGraphicFramePr>
            <a:graphicFrameLocks noGrp="1"/>
          </p:cNvGraphicFramePr>
          <p:nvPr>
            <p:ph idx="1"/>
            <p:extLst>
              <p:ext uri="{D42A27DB-BD31-4B8C-83A1-F6EECF244321}">
                <p14:modId xmlns:p14="http://schemas.microsoft.com/office/powerpoint/2010/main" val="3298444197"/>
              </p:ext>
            </p:extLst>
          </p:nvPr>
        </p:nvGraphicFramePr>
        <p:xfrm>
          <a:off x="1475656" y="1628800"/>
          <a:ext cx="5904656" cy="2232249"/>
        </p:xfrm>
        <a:graphic>
          <a:graphicData uri="http://schemas.openxmlformats.org/drawingml/2006/table">
            <a:tbl>
              <a:tblPr firstRow="1" firstCol="1" bandRow="1">
                <a:tableStyleId>{5C22544A-7EE6-4342-B048-85BDC9FD1C3A}</a:tableStyleId>
              </a:tblPr>
              <a:tblGrid>
                <a:gridCol w="2906077">
                  <a:extLst>
                    <a:ext uri="{9D8B030D-6E8A-4147-A177-3AD203B41FA5}">
                      <a16:colId xmlns:a16="http://schemas.microsoft.com/office/drawing/2014/main" val="3213000438"/>
                    </a:ext>
                  </a:extLst>
                </a:gridCol>
                <a:gridCol w="2998579">
                  <a:extLst>
                    <a:ext uri="{9D8B030D-6E8A-4147-A177-3AD203B41FA5}">
                      <a16:colId xmlns:a16="http://schemas.microsoft.com/office/drawing/2014/main" val="2350356463"/>
                    </a:ext>
                  </a:extLst>
                </a:gridCol>
              </a:tblGrid>
              <a:tr h="317303">
                <a:tc>
                  <a:txBody>
                    <a:bodyPr/>
                    <a:lstStyle/>
                    <a:p>
                      <a:pPr>
                        <a:lnSpc>
                          <a:spcPct val="107000"/>
                        </a:lnSpc>
                        <a:spcAft>
                          <a:spcPts val="0"/>
                        </a:spcAft>
                      </a:pPr>
                      <a:r>
                        <a:rPr lang="tr-TR" sz="900">
                          <a:effectLst/>
                        </a:rPr>
                        <a:t>Değerlendir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Bu Okula Puan Ver!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094816575"/>
                  </a:ext>
                </a:extLst>
              </a:tr>
              <a:tr h="317303">
                <a:tc>
                  <a:txBody>
                    <a:bodyPr/>
                    <a:lstStyle/>
                    <a:p>
                      <a:pPr>
                        <a:lnSpc>
                          <a:spcPct val="107000"/>
                        </a:lnSpc>
                        <a:spcAft>
                          <a:spcPts val="0"/>
                        </a:spcAft>
                      </a:pPr>
                      <a:r>
                        <a:rPr lang="tr-TR" sz="900" dirty="0">
                          <a:effectLst/>
                        </a:rPr>
                        <a:t>Yerleştirme Şekli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296025770"/>
                  </a:ext>
                </a:extLst>
              </a:tr>
              <a:tr h="317303">
                <a:tc>
                  <a:txBody>
                    <a:bodyPr/>
                    <a:lstStyle/>
                    <a:p>
                      <a:pPr>
                        <a:lnSpc>
                          <a:spcPct val="107000"/>
                        </a:lnSpc>
                        <a:spcAft>
                          <a:spcPts val="0"/>
                        </a:spcAft>
                      </a:pPr>
                      <a:r>
                        <a:rPr lang="tr-TR" sz="900" dirty="0">
                          <a:effectLst/>
                        </a:rPr>
                        <a:t>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205.5685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488280379"/>
                  </a:ext>
                </a:extLst>
              </a:tr>
              <a:tr h="256068">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574785610"/>
                  </a:ext>
                </a:extLst>
              </a:tr>
              <a:tr h="256068">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dirty="0">
                          <a:effectLst/>
                        </a:rPr>
                        <a:t>Yok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445895772"/>
                  </a:ext>
                </a:extLst>
              </a:tr>
              <a:tr h="256068">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508515880"/>
                  </a:ext>
                </a:extLst>
              </a:tr>
              <a:tr h="256068">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63989702"/>
                  </a:ext>
                </a:extLst>
              </a:tr>
              <a:tr h="256068">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489885198"/>
                  </a:ext>
                </a:extLst>
              </a:tr>
            </a:tbl>
          </a:graphicData>
        </a:graphic>
      </p:graphicFrame>
      <p:graphicFrame>
        <p:nvGraphicFramePr>
          <p:cNvPr id="5" name="Tablo 4">
            <a:extLst>
              <a:ext uri="{FF2B5EF4-FFF2-40B4-BE49-F238E27FC236}">
                <a16:creationId xmlns:a16="http://schemas.microsoft.com/office/drawing/2014/main" id="{93D27FA1-6BAF-41CC-A1A7-9D81C3B60349}"/>
              </a:ext>
            </a:extLst>
          </p:cNvPr>
          <p:cNvGraphicFramePr>
            <a:graphicFrameLocks noGrp="1"/>
          </p:cNvGraphicFramePr>
          <p:nvPr>
            <p:extLst>
              <p:ext uri="{D42A27DB-BD31-4B8C-83A1-F6EECF244321}">
                <p14:modId xmlns:p14="http://schemas.microsoft.com/office/powerpoint/2010/main" val="1333686723"/>
              </p:ext>
            </p:extLst>
          </p:nvPr>
        </p:nvGraphicFramePr>
        <p:xfrm>
          <a:off x="1475656" y="4077072"/>
          <a:ext cx="5904656" cy="2129281"/>
        </p:xfrm>
        <a:graphic>
          <a:graphicData uri="http://schemas.openxmlformats.org/drawingml/2006/table">
            <a:tbl>
              <a:tblPr firstRow="1" firstCol="1" bandRow="1">
                <a:tableStyleId>{5C22544A-7EE6-4342-B048-85BDC9FD1C3A}</a:tableStyleId>
              </a:tblPr>
              <a:tblGrid>
                <a:gridCol w="2055418">
                  <a:extLst>
                    <a:ext uri="{9D8B030D-6E8A-4147-A177-3AD203B41FA5}">
                      <a16:colId xmlns:a16="http://schemas.microsoft.com/office/drawing/2014/main" val="2176777710"/>
                    </a:ext>
                  </a:extLst>
                </a:gridCol>
                <a:gridCol w="2055418">
                  <a:extLst>
                    <a:ext uri="{9D8B030D-6E8A-4147-A177-3AD203B41FA5}">
                      <a16:colId xmlns:a16="http://schemas.microsoft.com/office/drawing/2014/main" val="1071441243"/>
                    </a:ext>
                  </a:extLst>
                </a:gridCol>
                <a:gridCol w="896910">
                  <a:extLst>
                    <a:ext uri="{9D8B030D-6E8A-4147-A177-3AD203B41FA5}">
                      <a16:colId xmlns:a16="http://schemas.microsoft.com/office/drawing/2014/main" val="2942773593"/>
                    </a:ext>
                  </a:extLst>
                </a:gridCol>
                <a:gridCol w="896910">
                  <a:extLst>
                    <a:ext uri="{9D8B030D-6E8A-4147-A177-3AD203B41FA5}">
                      <a16:colId xmlns:a16="http://schemas.microsoft.com/office/drawing/2014/main" val="644784672"/>
                    </a:ext>
                  </a:extLst>
                </a:gridCol>
              </a:tblGrid>
              <a:tr h="653485">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483663522"/>
                  </a:ext>
                </a:extLst>
              </a:tr>
              <a:tr h="491932">
                <a:tc>
                  <a:txBody>
                    <a:bodyPr/>
                    <a:lstStyle/>
                    <a:p>
                      <a:pPr algn="ctr">
                        <a:lnSpc>
                          <a:spcPts val="1125"/>
                        </a:lnSpc>
                        <a:spcAft>
                          <a:spcPts val="0"/>
                        </a:spcAft>
                      </a:pPr>
                      <a:r>
                        <a:rPr lang="tr-TR" sz="850" dirty="0">
                          <a:effectLst/>
                        </a:rPr>
                        <a:t>2018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Çamlıbel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205.5685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667240270"/>
                  </a:ext>
                </a:extLst>
              </a:tr>
              <a:tr h="49193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Çamlıbel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269.4826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825402537"/>
                  </a:ext>
                </a:extLst>
              </a:tr>
              <a:tr h="49193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Çamlıbel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238.6218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70.7100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042970671"/>
                  </a:ext>
                </a:extLst>
              </a:tr>
            </a:tbl>
          </a:graphicData>
        </a:graphic>
      </p:graphicFrame>
    </p:spTree>
    <p:extLst>
      <p:ext uri="{BB962C8B-B14F-4D97-AF65-F5344CB8AC3E}">
        <p14:creationId xmlns:p14="http://schemas.microsoft.com/office/powerpoint/2010/main" val="84260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A9F006-7180-4079-9204-A8305A0B053B}"/>
              </a:ext>
            </a:extLst>
          </p:cNvPr>
          <p:cNvSpPr>
            <a:spLocks noGrp="1"/>
          </p:cNvSpPr>
          <p:nvPr>
            <p:ph type="title"/>
          </p:nvPr>
        </p:nvSpPr>
        <p:spPr/>
        <p:txBody>
          <a:bodyPr>
            <a:normAutofit/>
          </a:bodyPr>
          <a:lstStyle/>
          <a:p>
            <a:r>
              <a:rPr lang="tr-TR" sz="3600" b="1" i="1" dirty="0">
                <a:solidFill>
                  <a:srgbClr val="00B050"/>
                </a:solidFill>
              </a:rPr>
              <a:t>FEN LİSELERİ</a:t>
            </a:r>
          </a:p>
        </p:txBody>
      </p:sp>
      <p:sp>
        <p:nvSpPr>
          <p:cNvPr id="3" name="İçerik Yer Tutucusu 2">
            <a:extLst>
              <a:ext uri="{FF2B5EF4-FFF2-40B4-BE49-F238E27FC236}">
                <a16:creationId xmlns:a16="http://schemas.microsoft.com/office/drawing/2014/main" id="{D78185D0-0C49-46FE-936B-3EE1803500D2}"/>
              </a:ext>
            </a:extLst>
          </p:cNvPr>
          <p:cNvSpPr>
            <a:spLocks noGrp="1"/>
          </p:cNvSpPr>
          <p:nvPr>
            <p:ph idx="1"/>
          </p:nvPr>
        </p:nvSpPr>
        <p:spPr/>
        <p:txBody>
          <a:bodyPr>
            <a:normAutofit fontScale="62500" lnSpcReduction="20000"/>
          </a:bodyPr>
          <a:lstStyle/>
          <a:p>
            <a:r>
              <a:rPr lang="tr-TR" b="1" dirty="0"/>
              <a:t>Fen liseleri</a:t>
            </a:r>
            <a:r>
              <a:rPr lang="tr-TR" dirty="0"/>
              <a:t>, fen ve matematik alanlarındaki yetenekleri yüksek olan öğrencileri, matematik ve fen bilimleri alanında yüksek öğrenime hazırlar.</a:t>
            </a:r>
          </a:p>
          <a:p>
            <a:r>
              <a:rPr lang="tr-TR" dirty="0"/>
              <a:t>Matematik ve fen bilimleri alanlarında gereksinim duyulan üstün nitelikli bilim adamlarının yetiştirilmesine kaynaklık eder.</a:t>
            </a:r>
          </a:p>
          <a:p>
            <a:r>
              <a:rPr lang="tr-TR" dirty="0"/>
              <a:t>Öğrencileri araştırmaya yöneltmeyi, bilimsel ve teknolojik gelişmeler ile yeni buluşlara ilgi duyanların çalışacakları ortamı ve koşulları hazırlar.</a:t>
            </a:r>
          </a:p>
          <a:p>
            <a:r>
              <a:rPr lang="tr-TR" dirty="0"/>
              <a:t>Yeni teknolojileri kullanabilen, yeni bilgiler üretebilen ve projeler hazırlayabilen bireyler yetiştirir.</a:t>
            </a:r>
          </a:p>
          <a:p>
            <a:r>
              <a:rPr lang="tr-TR" dirty="0"/>
              <a:t>Öğrencilerin bilimsel araştırma yapmalarına, bilimsel ve teknolojik gelişmeleri izlemelerine yardımcı olacak şekilde yabancı dilde iyi yetişmelerini sağlar.</a:t>
            </a:r>
          </a:p>
          <a:p>
            <a:r>
              <a:rPr lang="tr-TR" dirty="0"/>
              <a:t>Birinci yabancı dili İngilizce olan fen liselerinde öğrenim süresi 4 (dört) yıldır.</a:t>
            </a:r>
          </a:p>
          <a:p>
            <a:r>
              <a:rPr lang="tr-TR" dirty="0"/>
              <a:t>Yatılı ve karma okullardır.</a:t>
            </a:r>
          </a:p>
          <a:p>
            <a:pPr marL="0" indent="0">
              <a:buNone/>
            </a:pPr>
            <a:endParaRPr lang="tr-TR" dirty="0"/>
          </a:p>
        </p:txBody>
      </p:sp>
    </p:spTree>
    <p:extLst>
      <p:ext uri="{BB962C8B-B14F-4D97-AF65-F5344CB8AC3E}">
        <p14:creationId xmlns:p14="http://schemas.microsoft.com/office/powerpoint/2010/main" val="387193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F9BE381-1BE8-4396-BEDF-DC48DB8A50E5}"/>
              </a:ext>
            </a:extLst>
          </p:cNvPr>
          <p:cNvSpPr>
            <a:spLocks noGrp="1"/>
          </p:cNvSpPr>
          <p:nvPr>
            <p:ph type="title"/>
          </p:nvPr>
        </p:nvSpPr>
        <p:spPr>
          <a:xfrm>
            <a:off x="611560" y="260648"/>
            <a:ext cx="8229600" cy="1143000"/>
          </a:xfrm>
        </p:spPr>
        <p:txBody>
          <a:bodyPr>
            <a:normAutofit fontScale="90000"/>
          </a:bodyPr>
          <a:lstStyle/>
          <a:p>
            <a:br>
              <a:rPr lang="tr-TR" b="1" dirty="0">
                <a:solidFill>
                  <a:srgbClr val="92D050"/>
                </a:solidFill>
              </a:rPr>
            </a:br>
            <a:r>
              <a:rPr lang="tr-TR" b="1" dirty="0">
                <a:solidFill>
                  <a:srgbClr val="92D050"/>
                </a:solidFill>
              </a:rPr>
              <a:t>MERSİN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51289855-4FC9-480B-8866-29058E697C1D}"/>
              </a:ext>
            </a:extLst>
          </p:cNvPr>
          <p:cNvGraphicFramePr>
            <a:graphicFrameLocks noGrp="1"/>
          </p:cNvGraphicFramePr>
          <p:nvPr>
            <p:ph idx="1"/>
            <p:extLst>
              <p:ext uri="{D42A27DB-BD31-4B8C-83A1-F6EECF244321}">
                <p14:modId xmlns:p14="http://schemas.microsoft.com/office/powerpoint/2010/main" val="854061443"/>
              </p:ext>
            </p:extLst>
          </p:nvPr>
        </p:nvGraphicFramePr>
        <p:xfrm>
          <a:off x="1547664" y="1556792"/>
          <a:ext cx="6264696" cy="2088232"/>
        </p:xfrm>
        <a:graphic>
          <a:graphicData uri="http://schemas.openxmlformats.org/drawingml/2006/table">
            <a:tbl>
              <a:tblPr firstRow="1" firstCol="1" bandRow="1">
                <a:tableStyleId>{5C22544A-7EE6-4342-B048-85BDC9FD1C3A}</a:tableStyleId>
              </a:tblPr>
              <a:tblGrid>
                <a:gridCol w="3080552">
                  <a:extLst>
                    <a:ext uri="{9D8B030D-6E8A-4147-A177-3AD203B41FA5}">
                      <a16:colId xmlns:a16="http://schemas.microsoft.com/office/drawing/2014/main" val="1590141112"/>
                    </a:ext>
                  </a:extLst>
                </a:gridCol>
                <a:gridCol w="3184144">
                  <a:extLst>
                    <a:ext uri="{9D8B030D-6E8A-4147-A177-3AD203B41FA5}">
                      <a16:colId xmlns:a16="http://schemas.microsoft.com/office/drawing/2014/main" val="2095081432"/>
                    </a:ext>
                  </a:extLst>
                </a:gridCol>
              </a:tblGrid>
              <a:tr h="295544">
                <a:tc>
                  <a:txBody>
                    <a:bodyPr/>
                    <a:lstStyle/>
                    <a:p>
                      <a:pPr>
                        <a:lnSpc>
                          <a:spcPct val="107000"/>
                        </a:lnSpc>
                        <a:spcAft>
                          <a:spcPts val="0"/>
                        </a:spcAft>
                      </a:pPr>
                      <a:r>
                        <a:rPr lang="tr-TR" sz="9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975059037"/>
                  </a:ext>
                </a:extLst>
              </a:tr>
              <a:tr h="295544">
                <a:tc>
                  <a:txBody>
                    <a:bodyPr/>
                    <a:lstStyle/>
                    <a:p>
                      <a:pPr>
                        <a:lnSpc>
                          <a:spcPct val="107000"/>
                        </a:lnSpc>
                        <a:spcAft>
                          <a:spcPts val="0"/>
                        </a:spcAft>
                      </a:pPr>
                      <a:r>
                        <a:rPr lang="tr-TR" sz="900" dirty="0">
                          <a:effectLst/>
                        </a:rPr>
                        <a:t>Yerleştirme Şekli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700256188"/>
                  </a:ext>
                </a:extLst>
              </a:tr>
              <a:tr h="295544">
                <a:tc>
                  <a:txBody>
                    <a:bodyPr/>
                    <a:lstStyle/>
                    <a:p>
                      <a:pPr>
                        <a:lnSpc>
                          <a:spcPct val="107000"/>
                        </a:lnSpc>
                        <a:spcAft>
                          <a:spcPts val="0"/>
                        </a:spcAft>
                      </a:pPr>
                      <a:r>
                        <a:rPr lang="tr-TR" sz="900" dirty="0">
                          <a:effectLst/>
                        </a:rPr>
                        <a:t>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216.1668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551898798"/>
                  </a:ext>
                </a:extLst>
              </a:tr>
              <a:tr h="240320">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646103290"/>
                  </a:ext>
                </a:extLst>
              </a:tr>
              <a:tr h="240320">
                <a:tc>
                  <a:txBody>
                    <a:bodyPr/>
                    <a:lstStyle/>
                    <a:p>
                      <a:pPr>
                        <a:lnSpc>
                          <a:spcPct val="107000"/>
                        </a:lnSpc>
                        <a:spcAft>
                          <a:spcPts val="0"/>
                        </a:spcAft>
                      </a:pPr>
                      <a:r>
                        <a:rPr lang="tr-TR" sz="900" dirty="0">
                          <a:effectLst/>
                        </a:rPr>
                        <a:t>Pansiyon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737358847"/>
                  </a:ext>
                </a:extLst>
              </a:tr>
              <a:tr h="240320">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4447338"/>
                  </a:ext>
                </a:extLst>
              </a:tr>
              <a:tr h="240320">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704982705"/>
                  </a:ext>
                </a:extLst>
              </a:tr>
              <a:tr h="240320">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012682708"/>
                  </a:ext>
                </a:extLst>
              </a:tr>
            </a:tbl>
          </a:graphicData>
        </a:graphic>
      </p:graphicFrame>
      <p:graphicFrame>
        <p:nvGraphicFramePr>
          <p:cNvPr id="5" name="Tablo 4">
            <a:extLst>
              <a:ext uri="{FF2B5EF4-FFF2-40B4-BE49-F238E27FC236}">
                <a16:creationId xmlns:a16="http://schemas.microsoft.com/office/drawing/2014/main" id="{29DA8FA8-C6B0-4EA1-9B51-BA9429A7D854}"/>
              </a:ext>
            </a:extLst>
          </p:cNvPr>
          <p:cNvGraphicFramePr>
            <a:graphicFrameLocks noGrp="1"/>
          </p:cNvGraphicFramePr>
          <p:nvPr>
            <p:extLst>
              <p:ext uri="{D42A27DB-BD31-4B8C-83A1-F6EECF244321}">
                <p14:modId xmlns:p14="http://schemas.microsoft.com/office/powerpoint/2010/main" val="2589423977"/>
              </p:ext>
            </p:extLst>
          </p:nvPr>
        </p:nvGraphicFramePr>
        <p:xfrm>
          <a:off x="1547664" y="4077072"/>
          <a:ext cx="6264696" cy="2273296"/>
        </p:xfrm>
        <a:graphic>
          <a:graphicData uri="http://schemas.openxmlformats.org/drawingml/2006/table">
            <a:tbl>
              <a:tblPr firstRow="1" firstCol="1" bandRow="1">
                <a:tableStyleId>{5C22544A-7EE6-4342-B048-85BDC9FD1C3A}</a:tableStyleId>
              </a:tblPr>
              <a:tblGrid>
                <a:gridCol w="2180748">
                  <a:extLst>
                    <a:ext uri="{9D8B030D-6E8A-4147-A177-3AD203B41FA5}">
                      <a16:colId xmlns:a16="http://schemas.microsoft.com/office/drawing/2014/main" val="839141765"/>
                    </a:ext>
                  </a:extLst>
                </a:gridCol>
                <a:gridCol w="2180748">
                  <a:extLst>
                    <a:ext uri="{9D8B030D-6E8A-4147-A177-3AD203B41FA5}">
                      <a16:colId xmlns:a16="http://schemas.microsoft.com/office/drawing/2014/main" val="494319422"/>
                    </a:ext>
                  </a:extLst>
                </a:gridCol>
                <a:gridCol w="951600">
                  <a:extLst>
                    <a:ext uri="{9D8B030D-6E8A-4147-A177-3AD203B41FA5}">
                      <a16:colId xmlns:a16="http://schemas.microsoft.com/office/drawing/2014/main" val="2878352160"/>
                    </a:ext>
                  </a:extLst>
                </a:gridCol>
                <a:gridCol w="951600">
                  <a:extLst>
                    <a:ext uri="{9D8B030D-6E8A-4147-A177-3AD203B41FA5}">
                      <a16:colId xmlns:a16="http://schemas.microsoft.com/office/drawing/2014/main" val="252287282"/>
                    </a:ext>
                  </a:extLst>
                </a:gridCol>
              </a:tblGrid>
              <a:tr h="697684">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287751951"/>
                  </a:ext>
                </a:extLst>
              </a:tr>
              <a:tr h="525204">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216.1668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678668045"/>
                  </a:ext>
                </a:extLst>
              </a:tr>
              <a:tr h="525204">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252.4530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036409886"/>
                  </a:ext>
                </a:extLst>
              </a:tr>
              <a:tr h="525204">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226.7759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74.2000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577958908"/>
                  </a:ext>
                </a:extLst>
              </a:tr>
            </a:tbl>
          </a:graphicData>
        </a:graphic>
      </p:graphicFrame>
    </p:spTree>
    <p:extLst>
      <p:ext uri="{BB962C8B-B14F-4D97-AF65-F5344CB8AC3E}">
        <p14:creationId xmlns:p14="http://schemas.microsoft.com/office/powerpoint/2010/main" val="116078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6ED26A-7954-4197-BE3D-CF987F13875B}"/>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ERDEMLİ ERTUĞRUL GAZİ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7A823A44-D463-4146-9A7F-6E4893EE7209}"/>
              </a:ext>
            </a:extLst>
          </p:cNvPr>
          <p:cNvGraphicFramePr>
            <a:graphicFrameLocks noGrp="1"/>
          </p:cNvGraphicFramePr>
          <p:nvPr>
            <p:ph idx="1"/>
            <p:extLst>
              <p:ext uri="{D42A27DB-BD31-4B8C-83A1-F6EECF244321}">
                <p14:modId xmlns:p14="http://schemas.microsoft.com/office/powerpoint/2010/main" val="4250771238"/>
              </p:ext>
            </p:extLst>
          </p:nvPr>
        </p:nvGraphicFramePr>
        <p:xfrm>
          <a:off x="1115616" y="1772816"/>
          <a:ext cx="6696744" cy="2016227"/>
        </p:xfrm>
        <a:graphic>
          <a:graphicData uri="http://schemas.openxmlformats.org/drawingml/2006/table">
            <a:tbl>
              <a:tblPr firstRow="1" firstCol="1" bandRow="1">
                <a:tableStyleId>{5C22544A-7EE6-4342-B048-85BDC9FD1C3A}</a:tableStyleId>
              </a:tblPr>
              <a:tblGrid>
                <a:gridCol w="3237634">
                  <a:extLst>
                    <a:ext uri="{9D8B030D-6E8A-4147-A177-3AD203B41FA5}">
                      <a16:colId xmlns:a16="http://schemas.microsoft.com/office/drawing/2014/main" val="2043042797"/>
                    </a:ext>
                  </a:extLst>
                </a:gridCol>
                <a:gridCol w="3459110">
                  <a:extLst>
                    <a:ext uri="{9D8B030D-6E8A-4147-A177-3AD203B41FA5}">
                      <a16:colId xmlns:a16="http://schemas.microsoft.com/office/drawing/2014/main" val="1478141695"/>
                    </a:ext>
                  </a:extLst>
                </a:gridCol>
              </a:tblGrid>
              <a:tr h="317864">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832317277"/>
                  </a:ext>
                </a:extLst>
              </a:tr>
              <a:tr h="276834">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417749017"/>
                  </a:ext>
                </a:extLst>
              </a:tr>
              <a:tr h="276834">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dirty="0">
                          <a:effectLst/>
                        </a:rPr>
                        <a:t>233.4520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751591725"/>
                  </a:ext>
                </a:extLst>
              </a:tr>
              <a:tr h="228939">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393228958"/>
                  </a:ext>
                </a:extLst>
              </a:tr>
              <a:tr h="228939">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82939147"/>
                  </a:ext>
                </a:extLst>
              </a:tr>
              <a:tr h="228939">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87823953"/>
                  </a:ext>
                </a:extLst>
              </a:tr>
              <a:tr h="228939">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41378377"/>
                  </a:ext>
                </a:extLst>
              </a:tr>
              <a:tr h="228939">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03524895"/>
                  </a:ext>
                </a:extLst>
              </a:tr>
            </a:tbl>
          </a:graphicData>
        </a:graphic>
      </p:graphicFrame>
      <p:graphicFrame>
        <p:nvGraphicFramePr>
          <p:cNvPr id="5" name="Tablo 4">
            <a:extLst>
              <a:ext uri="{FF2B5EF4-FFF2-40B4-BE49-F238E27FC236}">
                <a16:creationId xmlns:a16="http://schemas.microsoft.com/office/drawing/2014/main" id="{B55BACD5-360E-4E3A-95CE-8817C169CA54}"/>
              </a:ext>
            </a:extLst>
          </p:cNvPr>
          <p:cNvGraphicFramePr>
            <a:graphicFrameLocks noGrp="1"/>
          </p:cNvGraphicFramePr>
          <p:nvPr>
            <p:extLst>
              <p:ext uri="{D42A27DB-BD31-4B8C-83A1-F6EECF244321}">
                <p14:modId xmlns:p14="http://schemas.microsoft.com/office/powerpoint/2010/main" val="468804943"/>
              </p:ext>
            </p:extLst>
          </p:nvPr>
        </p:nvGraphicFramePr>
        <p:xfrm>
          <a:off x="1115616" y="4005064"/>
          <a:ext cx="6696744" cy="2232248"/>
        </p:xfrm>
        <a:graphic>
          <a:graphicData uri="http://schemas.openxmlformats.org/drawingml/2006/table">
            <a:tbl>
              <a:tblPr firstRow="1" firstCol="1" bandRow="1">
                <a:tableStyleId>{5C22544A-7EE6-4342-B048-85BDC9FD1C3A}</a:tableStyleId>
              </a:tblPr>
              <a:tblGrid>
                <a:gridCol w="2331146">
                  <a:extLst>
                    <a:ext uri="{9D8B030D-6E8A-4147-A177-3AD203B41FA5}">
                      <a16:colId xmlns:a16="http://schemas.microsoft.com/office/drawing/2014/main" val="2900175720"/>
                    </a:ext>
                  </a:extLst>
                </a:gridCol>
                <a:gridCol w="2331146">
                  <a:extLst>
                    <a:ext uri="{9D8B030D-6E8A-4147-A177-3AD203B41FA5}">
                      <a16:colId xmlns:a16="http://schemas.microsoft.com/office/drawing/2014/main" val="775592896"/>
                    </a:ext>
                  </a:extLst>
                </a:gridCol>
                <a:gridCol w="1017226">
                  <a:extLst>
                    <a:ext uri="{9D8B030D-6E8A-4147-A177-3AD203B41FA5}">
                      <a16:colId xmlns:a16="http://schemas.microsoft.com/office/drawing/2014/main" val="3320956186"/>
                    </a:ext>
                  </a:extLst>
                </a:gridCol>
                <a:gridCol w="1017226">
                  <a:extLst>
                    <a:ext uri="{9D8B030D-6E8A-4147-A177-3AD203B41FA5}">
                      <a16:colId xmlns:a16="http://schemas.microsoft.com/office/drawing/2014/main" val="1596357986"/>
                    </a:ext>
                  </a:extLst>
                </a:gridCol>
              </a:tblGrid>
              <a:tr h="558062">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64037473"/>
                  </a:ext>
                </a:extLst>
              </a:tr>
              <a:tr h="558062">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Erdemli Ertuğrul Gazi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233.4520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92279621"/>
                  </a:ext>
                </a:extLst>
              </a:tr>
              <a:tr h="55806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Erdemli Ertuğrul Gazi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133.9065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259876004"/>
                  </a:ext>
                </a:extLst>
              </a:tr>
              <a:tr h="55806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Erdemli Ertuğrul Gazi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143.3504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95.6700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89028961"/>
                  </a:ext>
                </a:extLst>
              </a:tr>
            </a:tbl>
          </a:graphicData>
        </a:graphic>
      </p:graphicFrame>
    </p:spTree>
    <p:extLst>
      <p:ext uri="{BB962C8B-B14F-4D97-AF65-F5344CB8AC3E}">
        <p14:creationId xmlns:p14="http://schemas.microsoft.com/office/powerpoint/2010/main" val="211702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0766AB-C65F-4C82-917C-FF0BEACDF55E}"/>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MEZİTLİ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8C888B04-A399-4EC7-B25C-0F992C24AE5E}"/>
              </a:ext>
            </a:extLst>
          </p:cNvPr>
          <p:cNvGraphicFramePr>
            <a:graphicFrameLocks noGrp="1"/>
          </p:cNvGraphicFramePr>
          <p:nvPr>
            <p:ph idx="1"/>
            <p:extLst>
              <p:ext uri="{D42A27DB-BD31-4B8C-83A1-F6EECF244321}">
                <p14:modId xmlns:p14="http://schemas.microsoft.com/office/powerpoint/2010/main" val="2051019937"/>
              </p:ext>
            </p:extLst>
          </p:nvPr>
        </p:nvGraphicFramePr>
        <p:xfrm>
          <a:off x="1403648" y="1484784"/>
          <a:ext cx="5976664" cy="2232251"/>
        </p:xfrm>
        <a:graphic>
          <a:graphicData uri="http://schemas.openxmlformats.org/drawingml/2006/table">
            <a:tbl>
              <a:tblPr firstRow="1" firstCol="1" bandRow="1">
                <a:tableStyleId>{5C22544A-7EE6-4342-B048-85BDC9FD1C3A}</a:tableStyleId>
              </a:tblPr>
              <a:tblGrid>
                <a:gridCol w="2889501">
                  <a:extLst>
                    <a:ext uri="{9D8B030D-6E8A-4147-A177-3AD203B41FA5}">
                      <a16:colId xmlns:a16="http://schemas.microsoft.com/office/drawing/2014/main" val="3704655957"/>
                    </a:ext>
                  </a:extLst>
                </a:gridCol>
                <a:gridCol w="3087163">
                  <a:extLst>
                    <a:ext uri="{9D8B030D-6E8A-4147-A177-3AD203B41FA5}">
                      <a16:colId xmlns:a16="http://schemas.microsoft.com/office/drawing/2014/main" val="3586214971"/>
                    </a:ext>
                  </a:extLst>
                </a:gridCol>
              </a:tblGrid>
              <a:tr h="351921">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113360917"/>
                  </a:ext>
                </a:extLst>
              </a:tr>
              <a:tr h="306495">
                <a:tc>
                  <a:txBody>
                    <a:bodyPr/>
                    <a:lstStyle/>
                    <a:p>
                      <a:pPr>
                        <a:lnSpc>
                          <a:spcPct val="107000"/>
                        </a:lnSpc>
                        <a:spcAft>
                          <a:spcPts val="0"/>
                        </a:spcAft>
                      </a:pPr>
                      <a:r>
                        <a:rPr lang="tr-TR" sz="1000" dirty="0">
                          <a:effectLst/>
                        </a:rPr>
                        <a:t>Yerleştirme Şekli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508633688"/>
                  </a:ext>
                </a:extLst>
              </a:tr>
              <a:tr h="306495">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236.4630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4258657078"/>
                  </a:ext>
                </a:extLst>
              </a:tr>
              <a:tr h="253468">
                <a:tc>
                  <a:txBody>
                    <a:bodyPr/>
                    <a:lstStyle/>
                    <a:p>
                      <a:pPr>
                        <a:lnSpc>
                          <a:spcPct val="107000"/>
                        </a:lnSpc>
                        <a:spcAft>
                          <a:spcPts val="0"/>
                        </a:spcAft>
                      </a:pPr>
                      <a:r>
                        <a:rPr lang="tr-TR" sz="1000" dirty="0">
                          <a:effectLst/>
                        </a:rPr>
                        <a:t>Kontenjan Türü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956275576"/>
                  </a:ext>
                </a:extLst>
              </a:tr>
              <a:tr h="253468">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306629389"/>
                  </a:ext>
                </a:extLst>
              </a:tr>
              <a:tr h="253468">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326076499"/>
                  </a:ext>
                </a:extLst>
              </a:tr>
              <a:tr h="253468">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964347358"/>
                  </a:ext>
                </a:extLst>
              </a:tr>
              <a:tr h="253468">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374361070"/>
                  </a:ext>
                </a:extLst>
              </a:tr>
            </a:tbl>
          </a:graphicData>
        </a:graphic>
      </p:graphicFrame>
      <p:graphicFrame>
        <p:nvGraphicFramePr>
          <p:cNvPr id="5" name="Tablo 4">
            <a:extLst>
              <a:ext uri="{FF2B5EF4-FFF2-40B4-BE49-F238E27FC236}">
                <a16:creationId xmlns:a16="http://schemas.microsoft.com/office/drawing/2014/main" id="{5262AFC7-594E-4D94-BECB-B902BC7C294A}"/>
              </a:ext>
            </a:extLst>
          </p:cNvPr>
          <p:cNvGraphicFramePr>
            <a:graphicFrameLocks noGrp="1"/>
          </p:cNvGraphicFramePr>
          <p:nvPr>
            <p:extLst>
              <p:ext uri="{D42A27DB-BD31-4B8C-83A1-F6EECF244321}">
                <p14:modId xmlns:p14="http://schemas.microsoft.com/office/powerpoint/2010/main" val="2380863670"/>
              </p:ext>
            </p:extLst>
          </p:nvPr>
        </p:nvGraphicFramePr>
        <p:xfrm>
          <a:off x="1403648" y="4077072"/>
          <a:ext cx="5976664" cy="2232248"/>
        </p:xfrm>
        <a:graphic>
          <a:graphicData uri="http://schemas.openxmlformats.org/drawingml/2006/table">
            <a:tbl>
              <a:tblPr firstRow="1" firstCol="1" bandRow="1">
                <a:tableStyleId>{5C22544A-7EE6-4342-B048-85BDC9FD1C3A}</a:tableStyleId>
              </a:tblPr>
              <a:tblGrid>
                <a:gridCol w="2080484">
                  <a:extLst>
                    <a:ext uri="{9D8B030D-6E8A-4147-A177-3AD203B41FA5}">
                      <a16:colId xmlns:a16="http://schemas.microsoft.com/office/drawing/2014/main" val="4229647247"/>
                    </a:ext>
                  </a:extLst>
                </a:gridCol>
                <a:gridCol w="2080484">
                  <a:extLst>
                    <a:ext uri="{9D8B030D-6E8A-4147-A177-3AD203B41FA5}">
                      <a16:colId xmlns:a16="http://schemas.microsoft.com/office/drawing/2014/main" val="3340686940"/>
                    </a:ext>
                  </a:extLst>
                </a:gridCol>
                <a:gridCol w="907848">
                  <a:extLst>
                    <a:ext uri="{9D8B030D-6E8A-4147-A177-3AD203B41FA5}">
                      <a16:colId xmlns:a16="http://schemas.microsoft.com/office/drawing/2014/main" val="2585814878"/>
                    </a:ext>
                  </a:extLst>
                </a:gridCol>
                <a:gridCol w="907848">
                  <a:extLst>
                    <a:ext uri="{9D8B030D-6E8A-4147-A177-3AD203B41FA5}">
                      <a16:colId xmlns:a16="http://schemas.microsoft.com/office/drawing/2014/main" val="812635658"/>
                    </a:ext>
                  </a:extLst>
                </a:gridCol>
              </a:tblGrid>
              <a:tr h="558062">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948776270"/>
                  </a:ext>
                </a:extLst>
              </a:tr>
              <a:tr h="558062">
                <a:tc>
                  <a:txBody>
                    <a:bodyPr/>
                    <a:lstStyle/>
                    <a:p>
                      <a:pPr algn="ctr">
                        <a:lnSpc>
                          <a:spcPts val="1125"/>
                        </a:lnSpc>
                        <a:spcAft>
                          <a:spcPts val="0"/>
                        </a:spcAft>
                      </a:pPr>
                      <a:r>
                        <a:rPr lang="tr-TR" sz="850" dirty="0">
                          <a:effectLst/>
                        </a:rPr>
                        <a:t>2018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Mezitli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236.4630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079665006"/>
                  </a:ext>
                </a:extLst>
              </a:tr>
              <a:tr h="55806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Mezitli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184.7245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443178618"/>
                  </a:ext>
                </a:extLst>
              </a:tr>
              <a:tr h="55806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Mezitli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34.0675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99.5600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896943944"/>
                  </a:ext>
                </a:extLst>
              </a:tr>
            </a:tbl>
          </a:graphicData>
        </a:graphic>
      </p:graphicFrame>
    </p:spTree>
    <p:extLst>
      <p:ext uri="{BB962C8B-B14F-4D97-AF65-F5344CB8AC3E}">
        <p14:creationId xmlns:p14="http://schemas.microsoft.com/office/powerpoint/2010/main" val="364138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15F71B-0B34-403C-B821-727CEF9AB63A}"/>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ULAŞTIRMA HİZMETLERİ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8EB24F25-DD40-4E2C-B6E7-EB47205792A0}"/>
              </a:ext>
            </a:extLst>
          </p:cNvPr>
          <p:cNvGraphicFramePr>
            <a:graphicFrameLocks noGrp="1"/>
          </p:cNvGraphicFramePr>
          <p:nvPr>
            <p:ph idx="1"/>
            <p:extLst>
              <p:ext uri="{D42A27DB-BD31-4B8C-83A1-F6EECF244321}">
                <p14:modId xmlns:p14="http://schemas.microsoft.com/office/powerpoint/2010/main" val="255726423"/>
              </p:ext>
            </p:extLst>
          </p:nvPr>
        </p:nvGraphicFramePr>
        <p:xfrm>
          <a:off x="1043608" y="1628800"/>
          <a:ext cx="6912768" cy="2088231"/>
        </p:xfrm>
        <a:graphic>
          <a:graphicData uri="http://schemas.openxmlformats.org/drawingml/2006/table">
            <a:tbl>
              <a:tblPr firstRow="1" firstCol="1" bandRow="1">
                <a:tableStyleId>{5C22544A-7EE6-4342-B048-85BDC9FD1C3A}</a:tableStyleId>
              </a:tblPr>
              <a:tblGrid>
                <a:gridCol w="3142030">
                  <a:extLst>
                    <a:ext uri="{9D8B030D-6E8A-4147-A177-3AD203B41FA5}">
                      <a16:colId xmlns:a16="http://schemas.microsoft.com/office/drawing/2014/main" val="452486321"/>
                    </a:ext>
                  </a:extLst>
                </a:gridCol>
                <a:gridCol w="3770738">
                  <a:extLst>
                    <a:ext uri="{9D8B030D-6E8A-4147-A177-3AD203B41FA5}">
                      <a16:colId xmlns:a16="http://schemas.microsoft.com/office/drawing/2014/main" val="1427185564"/>
                    </a:ext>
                  </a:extLst>
                </a:gridCol>
              </a:tblGrid>
              <a:tr h="340383">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4006603892"/>
                  </a:ext>
                </a:extLst>
              </a:tr>
              <a:tr h="340383">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225.3579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681796636"/>
                  </a:ext>
                </a:extLst>
              </a:tr>
              <a:tr h="281493">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417081193"/>
                  </a:ext>
                </a:extLst>
              </a:tr>
              <a:tr h="281493">
                <a:tc>
                  <a:txBody>
                    <a:bodyPr/>
                    <a:lstStyle/>
                    <a:p>
                      <a:pPr>
                        <a:lnSpc>
                          <a:spcPct val="107000"/>
                        </a:lnSpc>
                        <a:spcAft>
                          <a:spcPts val="0"/>
                        </a:spcAft>
                      </a:pPr>
                      <a:r>
                        <a:rPr lang="tr-TR" sz="1000" dirty="0">
                          <a:effectLst/>
                        </a:rPr>
                        <a:t>Pansiyon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49327523"/>
                  </a:ext>
                </a:extLst>
              </a:tr>
              <a:tr h="281493">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264078489"/>
                  </a:ext>
                </a:extLst>
              </a:tr>
              <a:tr h="281493">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254532038"/>
                  </a:ext>
                </a:extLst>
              </a:tr>
              <a:tr h="281493">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046630973"/>
                  </a:ext>
                </a:extLst>
              </a:tr>
            </a:tbl>
          </a:graphicData>
        </a:graphic>
      </p:graphicFrame>
      <p:graphicFrame>
        <p:nvGraphicFramePr>
          <p:cNvPr id="5" name="Tablo 4">
            <a:extLst>
              <a:ext uri="{FF2B5EF4-FFF2-40B4-BE49-F238E27FC236}">
                <a16:creationId xmlns:a16="http://schemas.microsoft.com/office/drawing/2014/main" id="{E3CA6079-5092-4043-918A-1A3966517AA4}"/>
              </a:ext>
            </a:extLst>
          </p:cNvPr>
          <p:cNvGraphicFramePr>
            <a:graphicFrameLocks noGrp="1"/>
          </p:cNvGraphicFramePr>
          <p:nvPr>
            <p:extLst>
              <p:ext uri="{D42A27DB-BD31-4B8C-83A1-F6EECF244321}">
                <p14:modId xmlns:p14="http://schemas.microsoft.com/office/powerpoint/2010/main" val="2396717761"/>
              </p:ext>
            </p:extLst>
          </p:nvPr>
        </p:nvGraphicFramePr>
        <p:xfrm>
          <a:off x="1043608" y="4077072"/>
          <a:ext cx="6912768" cy="2160239"/>
        </p:xfrm>
        <a:graphic>
          <a:graphicData uri="http://schemas.openxmlformats.org/drawingml/2006/table">
            <a:tbl>
              <a:tblPr firstRow="1" firstCol="1" bandRow="1">
                <a:tableStyleId>{5C22544A-7EE6-4342-B048-85BDC9FD1C3A}</a:tableStyleId>
              </a:tblPr>
              <a:tblGrid>
                <a:gridCol w="2406344">
                  <a:extLst>
                    <a:ext uri="{9D8B030D-6E8A-4147-A177-3AD203B41FA5}">
                      <a16:colId xmlns:a16="http://schemas.microsoft.com/office/drawing/2014/main" val="2155980313"/>
                    </a:ext>
                  </a:extLst>
                </a:gridCol>
                <a:gridCol w="2406344">
                  <a:extLst>
                    <a:ext uri="{9D8B030D-6E8A-4147-A177-3AD203B41FA5}">
                      <a16:colId xmlns:a16="http://schemas.microsoft.com/office/drawing/2014/main" val="3478248291"/>
                    </a:ext>
                  </a:extLst>
                </a:gridCol>
                <a:gridCol w="1050040">
                  <a:extLst>
                    <a:ext uri="{9D8B030D-6E8A-4147-A177-3AD203B41FA5}">
                      <a16:colId xmlns:a16="http://schemas.microsoft.com/office/drawing/2014/main" val="555104839"/>
                    </a:ext>
                  </a:extLst>
                </a:gridCol>
                <a:gridCol w="1050040">
                  <a:extLst>
                    <a:ext uri="{9D8B030D-6E8A-4147-A177-3AD203B41FA5}">
                      <a16:colId xmlns:a16="http://schemas.microsoft.com/office/drawing/2014/main" val="3751937209"/>
                    </a:ext>
                  </a:extLst>
                </a:gridCol>
              </a:tblGrid>
              <a:tr h="587585">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10101669"/>
                  </a:ext>
                </a:extLst>
              </a:tr>
              <a:tr h="587585">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Ulaştırma Hizmetleri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225.3579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162820710"/>
                  </a:ext>
                </a:extLst>
              </a:tr>
              <a:tr h="587585">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Ulaştırma Hizmetleri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96444926"/>
                  </a:ext>
                </a:extLst>
              </a:tr>
              <a:tr h="397484">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67101586"/>
                  </a:ext>
                </a:extLst>
              </a:tr>
            </a:tbl>
          </a:graphicData>
        </a:graphic>
      </p:graphicFrame>
    </p:spTree>
    <p:extLst>
      <p:ext uri="{BB962C8B-B14F-4D97-AF65-F5344CB8AC3E}">
        <p14:creationId xmlns:p14="http://schemas.microsoft.com/office/powerpoint/2010/main" val="223808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6A0FEC-B8A8-40EF-A71C-5866C57DD0E7}"/>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TARSUS BORSA İSTANBUL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5AE500E4-C5E8-40DE-8225-DDA299838D08}"/>
              </a:ext>
            </a:extLst>
          </p:cNvPr>
          <p:cNvGraphicFramePr>
            <a:graphicFrameLocks noGrp="1"/>
          </p:cNvGraphicFramePr>
          <p:nvPr>
            <p:ph idx="1"/>
            <p:extLst>
              <p:ext uri="{D42A27DB-BD31-4B8C-83A1-F6EECF244321}">
                <p14:modId xmlns:p14="http://schemas.microsoft.com/office/powerpoint/2010/main" val="3825570662"/>
              </p:ext>
            </p:extLst>
          </p:nvPr>
        </p:nvGraphicFramePr>
        <p:xfrm>
          <a:off x="899592" y="1700808"/>
          <a:ext cx="6768752" cy="2160240"/>
        </p:xfrm>
        <a:graphic>
          <a:graphicData uri="http://schemas.openxmlformats.org/drawingml/2006/table">
            <a:tbl>
              <a:tblPr firstRow="1" firstCol="1" bandRow="1">
                <a:tableStyleId>{5C22544A-7EE6-4342-B048-85BDC9FD1C3A}</a:tableStyleId>
              </a:tblPr>
              <a:tblGrid>
                <a:gridCol w="2992625">
                  <a:extLst>
                    <a:ext uri="{9D8B030D-6E8A-4147-A177-3AD203B41FA5}">
                      <a16:colId xmlns:a16="http://schemas.microsoft.com/office/drawing/2014/main" val="1884422029"/>
                    </a:ext>
                  </a:extLst>
                </a:gridCol>
                <a:gridCol w="3776127">
                  <a:extLst>
                    <a:ext uri="{9D8B030D-6E8A-4147-A177-3AD203B41FA5}">
                      <a16:colId xmlns:a16="http://schemas.microsoft.com/office/drawing/2014/main" val="184716514"/>
                    </a:ext>
                  </a:extLst>
                </a:gridCol>
              </a:tblGrid>
              <a:tr h="352120">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637044007"/>
                  </a:ext>
                </a:extLst>
              </a:tr>
              <a:tr h="352120">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182.7959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545616923"/>
                  </a:ext>
                </a:extLst>
              </a:tr>
              <a:tr h="291200">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559170973"/>
                  </a:ext>
                </a:extLst>
              </a:tr>
              <a:tr h="291200">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252013093"/>
                  </a:ext>
                </a:extLst>
              </a:tr>
              <a:tr h="291200">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617050379"/>
                  </a:ext>
                </a:extLst>
              </a:tr>
              <a:tr h="291200">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704650011"/>
                  </a:ext>
                </a:extLst>
              </a:tr>
              <a:tr h="291200">
                <a:tc>
                  <a:txBody>
                    <a:bodyPr/>
                    <a:lstStyle/>
                    <a:p>
                      <a:pPr>
                        <a:lnSpc>
                          <a:spcPct val="107000"/>
                        </a:lnSpc>
                        <a:spcAft>
                          <a:spcPts val="0"/>
                        </a:spcAft>
                      </a:pPr>
                      <a:r>
                        <a:rPr lang="tr-TR" sz="1000" dirty="0">
                          <a:effectLst/>
                        </a:rPr>
                        <a:t>Proje Okulu 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01287783"/>
                  </a:ext>
                </a:extLst>
              </a:tr>
            </a:tbl>
          </a:graphicData>
        </a:graphic>
      </p:graphicFrame>
      <p:graphicFrame>
        <p:nvGraphicFramePr>
          <p:cNvPr id="5" name="Tablo 4">
            <a:extLst>
              <a:ext uri="{FF2B5EF4-FFF2-40B4-BE49-F238E27FC236}">
                <a16:creationId xmlns:a16="http://schemas.microsoft.com/office/drawing/2014/main" id="{E371472D-629A-447B-8C3A-161E7A969346}"/>
              </a:ext>
            </a:extLst>
          </p:cNvPr>
          <p:cNvGraphicFramePr>
            <a:graphicFrameLocks noGrp="1"/>
          </p:cNvGraphicFramePr>
          <p:nvPr>
            <p:extLst>
              <p:ext uri="{D42A27DB-BD31-4B8C-83A1-F6EECF244321}">
                <p14:modId xmlns:p14="http://schemas.microsoft.com/office/powerpoint/2010/main" val="63529837"/>
              </p:ext>
            </p:extLst>
          </p:nvPr>
        </p:nvGraphicFramePr>
        <p:xfrm>
          <a:off x="899592" y="4144218"/>
          <a:ext cx="6768752" cy="2237112"/>
        </p:xfrm>
        <a:graphic>
          <a:graphicData uri="http://schemas.openxmlformats.org/drawingml/2006/table">
            <a:tbl>
              <a:tblPr firstRow="1" firstCol="1" bandRow="1">
                <a:tableStyleId>{5C22544A-7EE6-4342-B048-85BDC9FD1C3A}</a:tableStyleId>
              </a:tblPr>
              <a:tblGrid>
                <a:gridCol w="2356211">
                  <a:extLst>
                    <a:ext uri="{9D8B030D-6E8A-4147-A177-3AD203B41FA5}">
                      <a16:colId xmlns:a16="http://schemas.microsoft.com/office/drawing/2014/main" val="3828147300"/>
                    </a:ext>
                  </a:extLst>
                </a:gridCol>
                <a:gridCol w="2356211">
                  <a:extLst>
                    <a:ext uri="{9D8B030D-6E8A-4147-A177-3AD203B41FA5}">
                      <a16:colId xmlns:a16="http://schemas.microsoft.com/office/drawing/2014/main" val="2023301142"/>
                    </a:ext>
                  </a:extLst>
                </a:gridCol>
                <a:gridCol w="1028165">
                  <a:extLst>
                    <a:ext uri="{9D8B030D-6E8A-4147-A177-3AD203B41FA5}">
                      <a16:colId xmlns:a16="http://schemas.microsoft.com/office/drawing/2014/main" val="1641815214"/>
                    </a:ext>
                  </a:extLst>
                </a:gridCol>
                <a:gridCol w="1028165">
                  <a:extLst>
                    <a:ext uri="{9D8B030D-6E8A-4147-A177-3AD203B41FA5}">
                      <a16:colId xmlns:a16="http://schemas.microsoft.com/office/drawing/2014/main" val="2158913129"/>
                    </a:ext>
                  </a:extLst>
                </a:gridCol>
              </a:tblGrid>
              <a:tr h="559278">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98529374"/>
                  </a:ext>
                </a:extLst>
              </a:tr>
              <a:tr h="559278">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Tarsus Borsa </a:t>
                      </a:r>
                      <a:r>
                        <a:rPr lang="tr-TR" sz="850" dirty="0" err="1">
                          <a:effectLst/>
                        </a:rPr>
                        <a:t>Istanbul</a:t>
                      </a:r>
                      <a:r>
                        <a:rPr lang="tr-TR" sz="850" dirty="0">
                          <a:effectLst/>
                        </a:rPr>
                        <a:t>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182.7959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279982825"/>
                  </a:ext>
                </a:extLst>
              </a:tr>
              <a:tr h="559278">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Tarsus Borsa Istanbul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50.9991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42340264"/>
                  </a:ext>
                </a:extLst>
              </a:tr>
              <a:tr h="559278">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Tarsus Borsa Istanbul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68.1165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97.7100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106054792"/>
                  </a:ext>
                </a:extLst>
              </a:tr>
            </a:tbl>
          </a:graphicData>
        </a:graphic>
      </p:graphicFrame>
    </p:spTree>
    <p:extLst>
      <p:ext uri="{BB962C8B-B14F-4D97-AF65-F5344CB8AC3E}">
        <p14:creationId xmlns:p14="http://schemas.microsoft.com/office/powerpoint/2010/main" val="3536145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CF783E-6BF4-4F80-99CD-62793A9770A9}"/>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TARSUS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B360A21B-4713-4D16-8D5F-D6AFA17600AA}"/>
              </a:ext>
            </a:extLst>
          </p:cNvPr>
          <p:cNvGraphicFramePr>
            <a:graphicFrameLocks noGrp="1"/>
          </p:cNvGraphicFramePr>
          <p:nvPr>
            <p:ph idx="1"/>
            <p:extLst>
              <p:ext uri="{D42A27DB-BD31-4B8C-83A1-F6EECF244321}">
                <p14:modId xmlns:p14="http://schemas.microsoft.com/office/powerpoint/2010/main" val="752028672"/>
              </p:ext>
            </p:extLst>
          </p:nvPr>
        </p:nvGraphicFramePr>
        <p:xfrm>
          <a:off x="1187624" y="1628800"/>
          <a:ext cx="6840760" cy="2448273"/>
        </p:xfrm>
        <a:graphic>
          <a:graphicData uri="http://schemas.openxmlformats.org/drawingml/2006/table">
            <a:tbl>
              <a:tblPr firstRow="1" firstCol="1" bandRow="1">
                <a:tableStyleId>{5C22544A-7EE6-4342-B048-85BDC9FD1C3A}</a:tableStyleId>
              </a:tblPr>
              <a:tblGrid>
                <a:gridCol w="3024461">
                  <a:extLst>
                    <a:ext uri="{9D8B030D-6E8A-4147-A177-3AD203B41FA5}">
                      <a16:colId xmlns:a16="http://schemas.microsoft.com/office/drawing/2014/main" val="3153014435"/>
                    </a:ext>
                  </a:extLst>
                </a:gridCol>
                <a:gridCol w="3816299">
                  <a:extLst>
                    <a:ext uri="{9D8B030D-6E8A-4147-A177-3AD203B41FA5}">
                      <a16:colId xmlns:a16="http://schemas.microsoft.com/office/drawing/2014/main" val="1107459499"/>
                    </a:ext>
                  </a:extLst>
                </a:gridCol>
              </a:tblGrid>
              <a:tr h="399069">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725636057"/>
                  </a:ext>
                </a:extLst>
              </a:tr>
              <a:tr h="399069">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182.6329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571972347"/>
                  </a:ext>
                </a:extLst>
              </a:tr>
              <a:tr h="330027">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479922717"/>
                  </a:ext>
                </a:extLst>
              </a:tr>
              <a:tr h="330027">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908033318"/>
                  </a:ext>
                </a:extLst>
              </a:tr>
              <a:tr h="330027">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098244714"/>
                  </a:ext>
                </a:extLst>
              </a:tr>
              <a:tr h="330027">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024311448"/>
                  </a:ext>
                </a:extLst>
              </a:tr>
              <a:tr h="330027">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431409877"/>
                  </a:ext>
                </a:extLst>
              </a:tr>
            </a:tbl>
          </a:graphicData>
        </a:graphic>
      </p:graphicFrame>
      <p:graphicFrame>
        <p:nvGraphicFramePr>
          <p:cNvPr id="5" name="Tablo 4">
            <a:extLst>
              <a:ext uri="{FF2B5EF4-FFF2-40B4-BE49-F238E27FC236}">
                <a16:creationId xmlns:a16="http://schemas.microsoft.com/office/drawing/2014/main" id="{00C4E93F-9525-4142-B692-45A6B07B2A1C}"/>
              </a:ext>
            </a:extLst>
          </p:cNvPr>
          <p:cNvGraphicFramePr>
            <a:graphicFrameLocks noGrp="1"/>
          </p:cNvGraphicFramePr>
          <p:nvPr>
            <p:extLst>
              <p:ext uri="{D42A27DB-BD31-4B8C-83A1-F6EECF244321}">
                <p14:modId xmlns:p14="http://schemas.microsoft.com/office/powerpoint/2010/main" val="601490526"/>
              </p:ext>
            </p:extLst>
          </p:nvPr>
        </p:nvGraphicFramePr>
        <p:xfrm>
          <a:off x="1187624" y="4288234"/>
          <a:ext cx="6840760" cy="2237108"/>
        </p:xfrm>
        <a:graphic>
          <a:graphicData uri="http://schemas.openxmlformats.org/drawingml/2006/table">
            <a:tbl>
              <a:tblPr firstRow="1" firstCol="1" bandRow="1">
                <a:tableStyleId>{5C22544A-7EE6-4342-B048-85BDC9FD1C3A}</a:tableStyleId>
              </a:tblPr>
              <a:tblGrid>
                <a:gridCol w="2381278">
                  <a:extLst>
                    <a:ext uri="{9D8B030D-6E8A-4147-A177-3AD203B41FA5}">
                      <a16:colId xmlns:a16="http://schemas.microsoft.com/office/drawing/2014/main" val="2076202398"/>
                    </a:ext>
                  </a:extLst>
                </a:gridCol>
                <a:gridCol w="2381278">
                  <a:extLst>
                    <a:ext uri="{9D8B030D-6E8A-4147-A177-3AD203B41FA5}">
                      <a16:colId xmlns:a16="http://schemas.microsoft.com/office/drawing/2014/main" val="1386754155"/>
                    </a:ext>
                  </a:extLst>
                </a:gridCol>
                <a:gridCol w="1039102">
                  <a:extLst>
                    <a:ext uri="{9D8B030D-6E8A-4147-A177-3AD203B41FA5}">
                      <a16:colId xmlns:a16="http://schemas.microsoft.com/office/drawing/2014/main" val="3682206144"/>
                    </a:ext>
                  </a:extLst>
                </a:gridCol>
                <a:gridCol w="1039102">
                  <a:extLst>
                    <a:ext uri="{9D8B030D-6E8A-4147-A177-3AD203B41FA5}">
                      <a16:colId xmlns:a16="http://schemas.microsoft.com/office/drawing/2014/main" val="1687451153"/>
                    </a:ext>
                  </a:extLst>
                </a:gridCol>
              </a:tblGrid>
              <a:tr h="686579">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73389524"/>
                  </a:ext>
                </a:extLst>
              </a:tr>
              <a:tr h="51684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Tarsus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182.6329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240035741"/>
                  </a:ext>
                </a:extLst>
              </a:tr>
              <a:tr h="51684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Tarsus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50.4132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952757835"/>
                  </a:ext>
                </a:extLst>
              </a:tr>
              <a:tr h="51684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Tarsus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27.1063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99.7500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720757720"/>
                  </a:ext>
                </a:extLst>
              </a:tr>
            </a:tbl>
          </a:graphicData>
        </a:graphic>
      </p:graphicFrame>
    </p:spTree>
    <p:extLst>
      <p:ext uri="{BB962C8B-B14F-4D97-AF65-F5344CB8AC3E}">
        <p14:creationId xmlns:p14="http://schemas.microsoft.com/office/powerpoint/2010/main" val="228183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E93E4B-2676-4273-A3EF-E6CF9E1A080C}"/>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MERSİN TİCARET VE SANAYİ ODASI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1553E03B-02B3-4AD2-8A59-28CC82D9A4C6}"/>
              </a:ext>
            </a:extLst>
          </p:cNvPr>
          <p:cNvGraphicFramePr>
            <a:graphicFrameLocks noGrp="1"/>
          </p:cNvGraphicFramePr>
          <p:nvPr>
            <p:ph idx="1"/>
            <p:extLst>
              <p:ext uri="{D42A27DB-BD31-4B8C-83A1-F6EECF244321}">
                <p14:modId xmlns:p14="http://schemas.microsoft.com/office/powerpoint/2010/main" val="2575851886"/>
              </p:ext>
            </p:extLst>
          </p:nvPr>
        </p:nvGraphicFramePr>
        <p:xfrm>
          <a:off x="899592" y="1700808"/>
          <a:ext cx="7128792" cy="2232249"/>
        </p:xfrm>
        <a:graphic>
          <a:graphicData uri="http://schemas.openxmlformats.org/drawingml/2006/table">
            <a:tbl>
              <a:tblPr firstRow="1" firstCol="1" bandRow="1">
                <a:tableStyleId>{5C22544A-7EE6-4342-B048-85BDC9FD1C3A}</a:tableStyleId>
              </a:tblPr>
              <a:tblGrid>
                <a:gridCol w="3446514">
                  <a:extLst>
                    <a:ext uri="{9D8B030D-6E8A-4147-A177-3AD203B41FA5}">
                      <a16:colId xmlns:a16="http://schemas.microsoft.com/office/drawing/2014/main" val="1519911616"/>
                    </a:ext>
                  </a:extLst>
                </a:gridCol>
                <a:gridCol w="3682278">
                  <a:extLst>
                    <a:ext uri="{9D8B030D-6E8A-4147-A177-3AD203B41FA5}">
                      <a16:colId xmlns:a16="http://schemas.microsoft.com/office/drawing/2014/main" val="785513001"/>
                    </a:ext>
                  </a:extLst>
                </a:gridCol>
              </a:tblGrid>
              <a:tr h="351921">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673817460"/>
                  </a:ext>
                </a:extLst>
              </a:tr>
              <a:tr h="306494">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617379433"/>
                  </a:ext>
                </a:extLst>
              </a:tr>
              <a:tr h="306494">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211.6319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819700577"/>
                  </a:ext>
                </a:extLst>
              </a:tr>
              <a:tr h="253468">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68623240"/>
                  </a:ext>
                </a:extLst>
              </a:tr>
              <a:tr h="253468">
                <a:tc>
                  <a:txBody>
                    <a:bodyPr/>
                    <a:lstStyle/>
                    <a:p>
                      <a:pPr>
                        <a:lnSpc>
                          <a:spcPct val="107000"/>
                        </a:lnSpc>
                        <a:spcAft>
                          <a:spcPts val="0"/>
                        </a:spcAft>
                      </a:pPr>
                      <a:r>
                        <a:rPr lang="tr-TR" sz="1000" dirty="0">
                          <a:effectLst/>
                        </a:rPr>
                        <a:t>Pansiyon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906769694"/>
                  </a:ext>
                </a:extLst>
              </a:tr>
              <a:tr h="253468">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285572508"/>
                  </a:ext>
                </a:extLst>
              </a:tr>
              <a:tr h="253468">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0171752"/>
                  </a:ext>
                </a:extLst>
              </a:tr>
              <a:tr h="253468">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521166059"/>
                  </a:ext>
                </a:extLst>
              </a:tr>
            </a:tbl>
          </a:graphicData>
        </a:graphic>
      </p:graphicFrame>
      <p:graphicFrame>
        <p:nvGraphicFramePr>
          <p:cNvPr id="5" name="Tablo 4">
            <a:extLst>
              <a:ext uri="{FF2B5EF4-FFF2-40B4-BE49-F238E27FC236}">
                <a16:creationId xmlns:a16="http://schemas.microsoft.com/office/drawing/2014/main" id="{BB707553-4328-4A45-AB18-559466F971E5}"/>
              </a:ext>
            </a:extLst>
          </p:cNvPr>
          <p:cNvGraphicFramePr>
            <a:graphicFrameLocks noGrp="1"/>
          </p:cNvGraphicFramePr>
          <p:nvPr>
            <p:extLst>
              <p:ext uri="{D42A27DB-BD31-4B8C-83A1-F6EECF244321}">
                <p14:modId xmlns:p14="http://schemas.microsoft.com/office/powerpoint/2010/main" val="3135176257"/>
              </p:ext>
            </p:extLst>
          </p:nvPr>
        </p:nvGraphicFramePr>
        <p:xfrm>
          <a:off x="899592" y="4216226"/>
          <a:ext cx="7128792" cy="2237108"/>
        </p:xfrm>
        <a:graphic>
          <a:graphicData uri="http://schemas.openxmlformats.org/drawingml/2006/table">
            <a:tbl>
              <a:tblPr firstRow="1" firstCol="1" bandRow="1">
                <a:tableStyleId>{5C22544A-7EE6-4342-B048-85BDC9FD1C3A}</a:tableStyleId>
              </a:tblPr>
              <a:tblGrid>
                <a:gridCol w="2481542">
                  <a:extLst>
                    <a:ext uri="{9D8B030D-6E8A-4147-A177-3AD203B41FA5}">
                      <a16:colId xmlns:a16="http://schemas.microsoft.com/office/drawing/2014/main" val="1517531698"/>
                    </a:ext>
                  </a:extLst>
                </a:gridCol>
                <a:gridCol w="2481542">
                  <a:extLst>
                    <a:ext uri="{9D8B030D-6E8A-4147-A177-3AD203B41FA5}">
                      <a16:colId xmlns:a16="http://schemas.microsoft.com/office/drawing/2014/main" val="462859666"/>
                    </a:ext>
                  </a:extLst>
                </a:gridCol>
                <a:gridCol w="1082854">
                  <a:extLst>
                    <a:ext uri="{9D8B030D-6E8A-4147-A177-3AD203B41FA5}">
                      <a16:colId xmlns:a16="http://schemas.microsoft.com/office/drawing/2014/main" val="1990000606"/>
                    </a:ext>
                  </a:extLst>
                </a:gridCol>
                <a:gridCol w="1082854">
                  <a:extLst>
                    <a:ext uri="{9D8B030D-6E8A-4147-A177-3AD203B41FA5}">
                      <a16:colId xmlns:a16="http://schemas.microsoft.com/office/drawing/2014/main" val="4268165201"/>
                    </a:ext>
                  </a:extLst>
                </a:gridCol>
              </a:tblGrid>
              <a:tr h="559277">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445661134"/>
                  </a:ext>
                </a:extLst>
              </a:tr>
              <a:tr h="559277">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Ticaret ve Sanayi Odası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211.6319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030061677"/>
                  </a:ext>
                </a:extLst>
              </a:tr>
              <a:tr h="559277">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Ticaret ve Sanayi Odası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235.0734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61636436"/>
                  </a:ext>
                </a:extLst>
              </a:tr>
              <a:tr h="559277">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Ticaret ve Sanayi Odası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160.5426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93.7600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001194392"/>
                  </a:ext>
                </a:extLst>
              </a:tr>
            </a:tbl>
          </a:graphicData>
        </a:graphic>
      </p:graphicFrame>
    </p:spTree>
    <p:extLst>
      <p:ext uri="{BB962C8B-B14F-4D97-AF65-F5344CB8AC3E}">
        <p14:creationId xmlns:p14="http://schemas.microsoft.com/office/powerpoint/2010/main" val="300762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3D59C2-7BD4-4323-A94B-3D4C052F9D40}"/>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MERSİN ATATÜRK MESLEKİ VE TEKNİK ANADOLU LİSESİ</a:t>
            </a:r>
            <a:br>
              <a:rPr lang="tr-TR" dirty="0">
                <a:solidFill>
                  <a:srgbClr val="92D050"/>
                </a:solidFill>
              </a:rPr>
            </a:br>
            <a:endParaRPr lang="tr-TR" dirty="0">
              <a:solidFill>
                <a:srgbClr val="92D050"/>
              </a:solidFill>
            </a:endParaRPr>
          </a:p>
        </p:txBody>
      </p:sp>
      <p:graphicFrame>
        <p:nvGraphicFramePr>
          <p:cNvPr id="4" name="İçerik Yer Tutucusu 3">
            <a:extLst>
              <a:ext uri="{FF2B5EF4-FFF2-40B4-BE49-F238E27FC236}">
                <a16:creationId xmlns:a16="http://schemas.microsoft.com/office/drawing/2014/main" id="{695736AE-69B8-4AF2-B1B2-C9D5A2647F30}"/>
              </a:ext>
            </a:extLst>
          </p:cNvPr>
          <p:cNvGraphicFramePr>
            <a:graphicFrameLocks noGrp="1"/>
          </p:cNvGraphicFramePr>
          <p:nvPr>
            <p:ph idx="1"/>
            <p:extLst>
              <p:ext uri="{D42A27DB-BD31-4B8C-83A1-F6EECF244321}">
                <p14:modId xmlns:p14="http://schemas.microsoft.com/office/powerpoint/2010/main" val="3613623942"/>
              </p:ext>
            </p:extLst>
          </p:nvPr>
        </p:nvGraphicFramePr>
        <p:xfrm>
          <a:off x="683568" y="1556792"/>
          <a:ext cx="7560840" cy="2016222"/>
        </p:xfrm>
        <a:graphic>
          <a:graphicData uri="http://schemas.openxmlformats.org/drawingml/2006/table">
            <a:tbl>
              <a:tblPr firstRow="1" firstCol="1" bandRow="1">
                <a:tableStyleId>{5C22544A-7EE6-4342-B048-85BDC9FD1C3A}</a:tableStyleId>
              </a:tblPr>
              <a:tblGrid>
                <a:gridCol w="3342825">
                  <a:extLst>
                    <a:ext uri="{9D8B030D-6E8A-4147-A177-3AD203B41FA5}">
                      <a16:colId xmlns:a16="http://schemas.microsoft.com/office/drawing/2014/main" val="3291022341"/>
                    </a:ext>
                  </a:extLst>
                </a:gridCol>
                <a:gridCol w="4218015">
                  <a:extLst>
                    <a:ext uri="{9D8B030D-6E8A-4147-A177-3AD203B41FA5}">
                      <a16:colId xmlns:a16="http://schemas.microsoft.com/office/drawing/2014/main" val="1376723477"/>
                    </a:ext>
                  </a:extLst>
                </a:gridCol>
              </a:tblGrid>
              <a:tr h="328646">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048673760"/>
                  </a:ext>
                </a:extLst>
              </a:tr>
              <a:tr h="328646">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180.2986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651355213"/>
                  </a:ext>
                </a:extLst>
              </a:tr>
              <a:tr h="271786">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750330743"/>
                  </a:ext>
                </a:extLst>
              </a:tr>
              <a:tr h="271786">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305901676"/>
                  </a:ext>
                </a:extLst>
              </a:tr>
              <a:tr h="271786">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762300376"/>
                  </a:ext>
                </a:extLst>
              </a:tr>
              <a:tr h="271786">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653543766"/>
                  </a:ext>
                </a:extLst>
              </a:tr>
              <a:tr h="271786">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024237554"/>
                  </a:ext>
                </a:extLst>
              </a:tr>
            </a:tbl>
          </a:graphicData>
        </a:graphic>
      </p:graphicFrame>
      <p:graphicFrame>
        <p:nvGraphicFramePr>
          <p:cNvPr id="5" name="Tablo 4">
            <a:extLst>
              <a:ext uri="{FF2B5EF4-FFF2-40B4-BE49-F238E27FC236}">
                <a16:creationId xmlns:a16="http://schemas.microsoft.com/office/drawing/2014/main" id="{3760A110-35D7-40F3-9EA7-A00A28223CE5}"/>
              </a:ext>
            </a:extLst>
          </p:cNvPr>
          <p:cNvGraphicFramePr>
            <a:graphicFrameLocks noGrp="1"/>
          </p:cNvGraphicFramePr>
          <p:nvPr>
            <p:extLst>
              <p:ext uri="{D42A27DB-BD31-4B8C-83A1-F6EECF244321}">
                <p14:modId xmlns:p14="http://schemas.microsoft.com/office/powerpoint/2010/main" val="1440652148"/>
              </p:ext>
            </p:extLst>
          </p:nvPr>
        </p:nvGraphicFramePr>
        <p:xfrm>
          <a:off x="683568" y="3717032"/>
          <a:ext cx="7560840" cy="2304257"/>
        </p:xfrm>
        <a:graphic>
          <a:graphicData uri="http://schemas.openxmlformats.org/drawingml/2006/table">
            <a:tbl>
              <a:tblPr firstRow="1" firstCol="1" bandRow="1">
                <a:tableStyleId>{5C22544A-7EE6-4342-B048-85BDC9FD1C3A}</a:tableStyleId>
              </a:tblPr>
              <a:tblGrid>
                <a:gridCol w="2631938">
                  <a:extLst>
                    <a:ext uri="{9D8B030D-6E8A-4147-A177-3AD203B41FA5}">
                      <a16:colId xmlns:a16="http://schemas.microsoft.com/office/drawing/2014/main" val="2729834056"/>
                    </a:ext>
                  </a:extLst>
                </a:gridCol>
                <a:gridCol w="2631938">
                  <a:extLst>
                    <a:ext uri="{9D8B030D-6E8A-4147-A177-3AD203B41FA5}">
                      <a16:colId xmlns:a16="http://schemas.microsoft.com/office/drawing/2014/main" val="2617081196"/>
                    </a:ext>
                  </a:extLst>
                </a:gridCol>
                <a:gridCol w="1148482">
                  <a:extLst>
                    <a:ext uri="{9D8B030D-6E8A-4147-A177-3AD203B41FA5}">
                      <a16:colId xmlns:a16="http://schemas.microsoft.com/office/drawing/2014/main" val="2439263447"/>
                    </a:ext>
                  </a:extLst>
                </a:gridCol>
                <a:gridCol w="1148482">
                  <a:extLst>
                    <a:ext uri="{9D8B030D-6E8A-4147-A177-3AD203B41FA5}">
                      <a16:colId xmlns:a16="http://schemas.microsoft.com/office/drawing/2014/main" val="3457340607"/>
                    </a:ext>
                  </a:extLst>
                </a:gridCol>
              </a:tblGrid>
              <a:tr h="760628">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27963576"/>
                  </a:ext>
                </a:extLst>
              </a:tr>
              <a:tr h="51454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Atatürk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180.2986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444495525"/>
                  </a:ext>
                </a:extLst>
              </a:tr>
              <a:tr h="51454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Atatürk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225.8949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443038418"/>
                  </a:ext>
                </a:extLst>
              </a:tr>
              <a:tr h="51454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Atatürk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202.1395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82.6900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877134016"/>
                  </a:ext>
                </a:extLst>
              </a:tr>
            </a:tbl>
          </a:graphicData>
        </a:graphic>
      </p:graphicFrame>
    </p:spTree>
    <p:extLst>
      <p:ext uri="{BB962C8B-B14F-4D97-AF65-F5344CB8AC3E}">
        <p14:creationId xmlns:p14="http://schemas.microsoft.com/office/powerpoint/2010/main" val="232832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D5C227-0CCD-4EF9-B4C2-99EEF1D1B85D}"/>
              </a:ext>
            </a:extLst>
          </p:cNvPr>
          <p:cNvSpPr>
            <a:spLocks noGrp="1"/>
          </p:cNvSpPr>
          <p:nvPr>
            <p:ph type="title"/>
          </p:nvPr>
        </p:nvSpPr>
        <p:spPr>
          <a:xfrm>
            <a:off x="423652" y="260648"/>
            <a:ext cx="8229600" cy="1143000"/>
          </a:xfrm>
        </p:spPr>
        <p:txBody>
          <a:bodyPr>
            <a:normAutofit fontScale="90000"/>
          </a:bodyPr>
          <a:lstStyle/>
          <a:p>
            <a:br>
              <a:rPr lang="tr-TR" b="1" dirty="0">
                <a:solidFill>
                  <a:srgbClr val="92D050"/>
                </a:solidFill>
              </a:rPr>
            </a:br>
            <a:r>
              <a:rPr lang="tr-TR" b="1" dirty="0">
                <a:solidFill>
                  <a:srgbClr val="92D050"/>
                </a:solidFill>
              </a:rPr>
              <a:t>MERSİN KADRİ ŞAMAN MTSO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DAD18BF8-439F-44D8-975D-00F99A2A6D82}"/>
              </a:ext>
            </a:extLst>
          </p:cNvPr>
          <p:cNvGraphicFramePr>
            <a:graphicFrameLocks noGrp="1"/>
          </p:cNvGraphicFramePr>
          <p:nvPr>
            <p:ph idx="1"/>
            <p:extLst>
              <p:ext uri="{D42A27DB-BD31-4B8C-83A1-F6EECF244321}">
                <p14:modId xmlns:p14="http://schemas.microsoft.com/office/powerpoint/2010/main" val="1298762933"/>
              </p:ext>
            </p:extLst>
          </p:nvPr>
        </p:nvGraphicFramePr>
        <p:xfrm>
          <a:off x="755576" y="1556792"/>
          <a:ext cx="7632848" cy="1944216"/>
        </p:xfrm>
        <a:graphic>
          <a:graphicData uri="http://schemas.openxmlformats.org/drawingml/2006/table">
            <a:tbl>
              <a:tblPr firstRow="1" firstCol="1" bandRow="1">
                <a:tableStyleId>{5C22544A-7EE6-4342-B048-85BDC9FD1C3A}</a:tableStyleId>
              </a:tblPr>
              <a:tblGrid>
                <a:gridCol w="3374662">
                  <a:extLst>
                    <a:ext uri="{9D8B030D-6E8A-4147-A177-3AD203B41FA5}">
                      <a16:colId xmlns:a16="http://schemas.microsoft.com/office/drawing/2014/main" val="109432881"/>
                    </a:ext>
                  </a:extLst>
                </a:gridCol>
                <a:gridCol w="4258186">
                  <a:extLst>
                    <a:ext uri="{9D8B030D-6E8A-4147-A177-3AD203B41FA5}">
                      <a16:colId xmlns:a16="http://schemas.microsoft.com/office/drawing/2014/main" val="709968297"/>
                    </a:ext>
                  </a:extLst>
                </a:gridCol>
              </a:tblGrid>
              <a:tr h="316908">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455094509"/>
                  </a:ext>
                </a:extLst>
              </a:tr>
              <a:tr h="316908">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259.9924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991879826"/>
                  </a:ext>
                </a:extLst>
              </a:tr>
              <a:tr h="262080">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395257905"/>
                  </a:ext>
                </a:extLst>
              </a:tr>
              <a:tr h="262080">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Yok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612576102"/>
                  </a:ext>
                </a:extLst>
              </a:tr>
              <a:tr h="262080">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131591098"/>
                  </a:ext>
                </a:extLst>
              </a:tr>
              <a:tr h="262080">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127270675"/>
                  </a:ext>
                </a:extLst>
              </a:tr>
              <a:tr h="262080">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590447709"/>
                  </a:ext>
                </a:extLst>
              </a:tr>
            </a:tbl>
          </a:graphicData>
        </a:graphic>
      </p:graphicFrame>
      <p:graphicFrame>
        <p:nvGraphicFramePr>
          <p:cNvPr id="5" name="Tablo 4">
            <a:extLst>
              <a:ext uri="{FF2B5EF4-FFF2-40B4-BE49-F238E27FC236}">
                <a16:creationId xmlns:a16="http://schemas.microsoft.com/office/drawing/2014/main" id="{03987CE6-076A-4FCE-81F9-FD07BF27CC79}"/>
              </a:ext>
            </a:extLst>
          </p:cNvPr>
          <p:cNvGraphicFramePr>
            <a:graphicFrameLocks noGrp="1"/>
          </p:cNvGraphicFramePr>
          <p:nvPr>
            <p:extLst>
              <p:ext uri="{D42A27DB-BD31-4B8C-83A1-F6EECF244321}">
                <p14:modId xmlns:p14="http://schemas.microsoft.com/office/powerpoint/2010/main" val="4208047332"/>
              </p:ext>
            </p:extLst>
          </p:nvPr>
        </p:nvGraphicFramePr>
        <p:xfrm>
          <a:off x="755576" y="4005064"/>
          <a:ext cx="7632848" cy="2232248"/>
        </p:xfrm>
        <a:graphic>
          <a:graphicData uri="http://schemas.openxmlformats.org/drawingml/2006/table">
            <a:tbl>
              <a:tblPr firstRow="1" firstCol="1" bandRow="1">
                <a:tableStyleId>{5C22544A-7EE6-4342-B048-85BDC9FD1C3A}</a:tableStyleId>
              </a:tblPr>
              <a:tblGrid>
                <a:gridCol w="2657004">
                  <a:extLst>
                    <a:ext uri="{9D8B030D-6E8A-4147-A177-3AD203B41FA5}">
                      <a16:colId xmlns:a16="http://schemas.microsoft.com/office/drawing/2014/main" val="4152926838"/>
                    </a:ext>
                  </a:extLst>
                </a:gridCol>
                <a:gridCol w="2657004">
                  <a:extLst>
                    <a:ext uri="{9D8B030D-6E8A-4147-A177-3AD203B41FA5}">
                      <a16:colId xmlns:a16="http://schemas.microsoft.com/office/drawing/2014/main" val="2042893795"/>
                    </a:ext>
                  </a:extLst>
                </a:gridCol>
                <a:gridCol w="1159420">
                  <a:extLst>
                    <a:ext uri="{9D8B030D-6E8A-4147-A177-3AD203B41FA5}">
                      <a16:colId xmlns:a16="http://schemas.microsoft.com/office/drawing/2014/main" val="3852729800"/>
                    </a:ext>
                  </a:extLst>
                </a:gridCol>
                <a:gridCol w="1159420">
                  <a:extLst>
                    <a:ext uri="{9D8B030D-6E8A-4147-A177-3AD203B41FA5}">
                      <a16:colId xmlns:a16="http://schemas.microsoft.com/office/drawing/2014/main" val="388428588"/>
                    </a:ext>
                  </a:extLst>
                </a:gridCol>
              </a:tblGrid>
              <a:tr h="558062">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964916087"/>
                  </a:ext>
                </a:extLst>
              </a:tr>
              <a:tr h="558062">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Kadri Şaman MTSO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259.9924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86665541"/>
                  </a:ext>
                </a:extLst>
              </a:tr>
              <a:tr h="55806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Kadri Şaman MTSO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342.6969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658202545"/>
                  </a:ext>
                </a:extLst>
              </a:tr>
              <a:tr h="55806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Kadri Şaman MTSO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313.6644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44.8500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42101896"/>
                  </a:ext>
                </a:extLst>
              </a:tr>
            </a:tbl>
          </a:graphicData>
        </a:graphic>
      </p:graphicFrame>
    </p:spTree>
    <p:extLst>
      <p:ext uri="{BB962C8B-B14F-4D97-AF65-F5344CB8AC3E}">
        <p14:creationId xmlns:p14="http://schemas.microsoft.com/office/powerpoint/2010/main" val="134070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F54D2D-3ADD-4BEF-B9CB-09E0D08C73B5}"/>
              </a:ext>
            </a:extLst>
          </p:cNvPr>
          <p:cNvSpPr>
            <a:spLocks noGrp="1"/>
          </p:cNvSpPr>
          <p:nvPr>
            <p:ph type="title"/>
          </p:nvPr>
        </p:nvSpPr>
        <p:spPr/>
        <p:txBody>
          <a:bodyPr>
            <a:normAutofit fontScale="90000"/>
          </a:bodyPr>
          <a:lstStyle/>
          <a:p>
            <a:br>
              <a:rPr lang="tr-TR" b="1" dirty="0">
                <a:solidFill>
                  <a:srgbClr val="92D050"/>
                </a:solidFill>
              </a:rPr>
            </a:br>
            <a:r>
              <a:rPr lang="tr-TR" b="1" dirty="0">
                <a:solidFill>
                  <a:srgbClr val="92D050"/>
                </a:solidFill>
              </a:rPr>
              <a:t>MERSİN HAFSA SULTAN MESLEKİ VE TEKNİK ANADOLU LİSESİ</a:t>
            </a:r>
            <a:br>
              <a:rPr lang="tr-TR" dirty="0"/>
            </a:br>
            <a:endParaRPr lang="tr-TR" dirty="0"/>
          </a:p>
        </p:txBody>
      </p:sp>
      <p:graphicFrame>
        <p:nvGraphicFramePr>
          <p:cNvPr id="4" name="İçerik Yer Tutucusu 3">
            <a:extLst>
              <a:ext uri="{FF2B5EF4-FFF2-40B4-BE49-F238E27FC236}">
                <a16:creationId xmlns:a16="http://schemas.microsoft.com/office/drawing/2014/main" id="{43B41205-2624-4768-BCC9-E6FDECBF9C0B}"/>
              </a:ext>
            </a:extLst>
          </p:cNvPr>
          <p:cNvGraphicFramePr>
            <a:graphicFrameLocks noGrp="1"/>
          </p:cNvGraphicFramePr>
          <p:nvPr>
            <p:ph idx="1"/>
            <p:extLst>
              <p:ext uri="{D42A27DB-BD31-4B8C-83A1-F6EECF244321}">
                <p14:modId xmlns:p14="http://schemas.microsoft.com/office/powerpoint/2010/main" val="2616518367"/>
              </p:ext>
            </p:extLst>
          </p:nvPr>
        </p:nvGraphicFramePr>
        <p:xfrm>
          <a:off x="683568" y="1628800"/>
          <a:ext cx="7704856" cy="2160240"/>
        </p:xfrm>
        <a:graphic>
          <a:graphicData uri="http://schemas.openxmlformats.org/drawingml/2006/table">
            <a:tbl>
              <a:tblPr firstRow="1" firstCol="1" bandRow="1">
                <a:tableStyleId>{5C22544A-7EE6-4342-B048-85BDC9FD1C3A}</a:tableStyleId>
              </a:tblPr>
              <a:tblGrid>
                <a:gridCol w="3406498">
                  <a:extLst>
                    <a:ext uri="{9D8B030D-6E8A-4147-A177-3AD203B41FA5}">
                      <a16:colId xmlns:a16="http://schemas.microsoft.com/office/drawing/2014/main" val="1921624250"/>
                    </a:ext>
                  </a:extLst>
                </a:gridCol>
                <a:gridCol w="4298358">
                  <a:extLst>
                    <a:ext uri="{9D8B030D-6E8A-4147-A177-3AD203B41FA5}">
                      <a16:colId xmlns:a16="http://schemas.microsoft.com/office/drawing/2014/main" val="4005562716"/>
                    </a:ext>
                  </a:extLst>
                </a:gridCol>
              </a:tblGrid>
              <a:tr h="352120">
                <a:tc>
                  <a:txBody>
                    <a:bodyPr/>
                    <a:lstStyle/>
                    <a:p>
                      <a:pPr>
                        <a:lnSpc>
                          <a:spcPct val="107000"/>
                        </a:lnSpc>
                        <a:spcAft>
                          <a:spcPts val="0"/>
                        </a:spcAft>
                      </a:pPr>
                      <a:r>
                        <a:rPr lang="tr-TR" sz="10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Merkezi/Yerel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640281793"/>
                  </a:ext>
                </a:extLst>
              </a:tr>
              <a:tr h="352120">
                <a:tc>
                  <a:txBody>
                    <a:bodyPr/>
                    <a:lstStyle/>
                    <a:p>
                      <a:pPr>
                        <a:lnSpc>
                          <a:spcPct val="107000"/>
                        </a:lnSpc>
                        <a:spcAft>
                          <a:spcPts val="0"/>
                        </a:spcAft>
                      </a:pPr>
                      <a:r>
                        <a:rPr lang="tr-TR" sz="10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000">
                          <a:effectLst/>
                        </a:rPr>
                        <a:t>226.6223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155612540"/>
                  </a:ext>
                </a:extLst>
              </a:tr>
              <a:tr h="291200">
                <a:tc>
                  <a:txBody>
                    <a:bodyPr/>
                    <a:lstStyle/>
                    <a:p>
                      <a:pPr>
                        <a:lnSpc>
                          <a:spcPct val="107000"/>
                        </a:lnSpc>
                        <a:spcAft>
                          <a:spcPts val="0"/>
                        </a:spcAft>
                      </a:pPr>
                      <a:r>
                        <a:rPr lang="tr-TR" sz="10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094519958"/>
                  </a:ext>
                </a:extLst>
              </a:tr>
              <a:tr h="291200">
                <a:tc>
                  <a:txBody>
                    <a:bodyPr/>
                    <a:lstStyle/>
                    <a:p>
                      <a:pPr>
                        <a:lnSpc>
                          <a:spcPct val="107000"/>
                        </a:lnSpc>
                        <a:spcAft>
                          <a:spcPts val="0"/>
                        </a:spcAft>
                      </a:pPr>
                      <a:r>
                        <a:rPr lang="tr-TR" sz="10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103904860"/>
                  </a:ext>
                </a:extLst>
              </a:tr>
              <a:tr h="291200">
                <a:tc>
                  <a:txBody>
                    <a:bodyPr/>
                    <a:lstStyle/>
                    <a:p>
                      <a:pPr>
                        <a:lnSpc>
                          <a:spcPct val="107000"/>
                        </a:lnSpc>
                        <a:spcAft>
                          <a:spcPts val="0"/>
                        </a:spcAft>
                      </a:pPr>
                      <a:r>
                        <a:rPr lang="tr-TR" sz="10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810928831"/>
                  </a:ext>
                </a:extLst>
              </a:tr>
              <a:tr h="291200">
                <a:tc>
                  <a:txBody>
                    <a:bodyPr/>
                    <a:lstStyle/>
                    <a:p>
                      <a:pPr>
                        <a:lnSpc>
                          <a:spcPct val="107000"/>
                        </a:lnSpc>
                        <a:spcAft>
                          <a:spcPts val="0"/>
                        </a:spcAft>
                      </a:pPr>
                      <a:r>
                        <a:rPr lang="tr-TR" sz="10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0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071672155"/>
                  </a:ext>
                </a:extLst>
              </a:tr>
              <a:tr h="291200">
                <a:tc>
                  <a:txBody>
                    <a:bodyPr/>
                    <a:lstStyle/>
                    <a:p>
                      <a:pPr>
                        <a:lnSpc>
                          <a:spcPct val="107000"/>
                        </a:lnSpc>
                        <a:spcAft>
                          <a:spcPts val="0"/>
                        </a:spcAft>
                      </a:pPr>
                      <a:r>
                        <a:rPr lang="tr-TR" sz="10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000" dirty="0">
                          <a:effectLst/>
                        </a:rPr>
                        <a:t>Hayır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46366155"/>
                  </a:ext>
                </a:extLst>
              </a:tr>
            </a:tbl>
          </a:graphicData>
        </a:graphic>
      </p:graphicFrame>
      <p:graphicFrame>
        <p:nvGraphicFramePr>
          <p:cNvPr id="5" name="Tablo 4">
            <a:extLst>
              <a:ext uri="{FF2B5EF4-FFF2-40B4-BE49-F238E27FC236}">
                <a16:creationId xmlns:a16="http://schemas.microsoft.com/office/drawing/2014/main" id="{7CCF0679-2040-4D3C-80C1-91668D8A81DA}"/>
              </a:ext>
            </a:extLst>
          </p:cNvPr>
          <p:cNvGraphicFramePr>
            <a:graphicFrameLocks noGrp="1"/>
          </p:cNvGraphicFramePr>
          <p:nvPr>
            <p:extLst>
              <p:ext uri="{D42A27DB-BD31-4B8C-83A1-F6EECF244321}">
                <p14:modId xmlns:p14="http://schemas.microsoft.com/office/powerpoint/2010/main" val="2853200633"/>
              </p:ext>
            </p:extLst>
          </p:nvPr>
        </p:nvGraphicFramePr>
        <p:xfrm>
          <a:off x="755576" y="4077072"/>
          <a:ext cx="7632848" cy="2304257"/>
        </p:xfrm>
        <a:graphic>
          <a:graphicData uri="http://schemas.openxmlformats.org/drawingml/2006/table">
            <a:tbl>
              <a:tblPr firstRow="1" firstCol="1" bandRow="1">
                <a:tableStyleId>{5C22544A-7EE6-4342-B048-85BDC9FD1C3A}</a:tableStyleId>
              </a:tblPr>
              <a:tblGrid>
                <a:gridCol w="2657004">
                  <a:extLst>
                    <a:ext uri="{9D8B030D-6E8A-4147-A177-3AD203B41FA5}">
                      <a16:colId xmlns:a16="http://schemas.microsoft.com/office/drawing/2014/main" val="4070730389"/>
                    </a:ext>
                  </a:extLst>
                </a:gridCol>
                <a:gridCol w="2657004">
                  <a:extLst>
                    <a:ext uri="{9D8B030D-6E8A-4147-A177-3AD203B41FA5}">
                      <a16:colId xmlns:a16="http://schemas.microsoft.com/office/drawing/2014/main" val="865071162"/>
                    </a:ext>
                  </a:extLst>
                </a:gridCol>
                <a:gridCol w="1159420">
                  <a:extLst>
                    <a:ext uri="{9D8B030D-6E8A-4147-A177-3AD203B41FA5}">
                      <a16:colId xmlns:a16="http://schemas.microsoft.com/office/drawing/2014/main" val="2829047599"/>
                    </a:ext>
                  </a:extLst>
                </a:gridCol>
                <a:gridCol w="1159420">
                  <a:extLst>
                    <a:ext uri="{9D8B030D-6E8A-4147-A177-3AD203B41FA5}">
                      <a16:colId xmlns:a16="http://schemas.microsoft.com/office/drawing/2014/main" val="3775797404"/>
                    </a:ext>
                  </a:extLst>
                </a:gridCol>
              </a:tblGrid>
              <a:tr h="760628">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314075734"/>
                  </a:ext>
                </a:extLst>
              </a:tr>
              <a:tr h="51454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Hafsa Sultan Mesleki ve Teknik Anadolu Lisesi Taban Puanı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226.6223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213454343"/>
                  </a:ext>
                </a:extLst>
              </a:tr>
              <a:tr h="51454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Hafsa Sultan Mesleki ve Teknik Anadolu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306.5077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868753800"/>
                  </a:ext>
                </a:extLst>
              </a:tr>
              <a:tr h="51454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Hafsa Sultan Mesleki ve Teknik Anadolu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282.0481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55.5700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840964276"/>
                  </a:ext>
                </a:extLst>
              </a:tr>
            </a:tbl>
          </a:graphicData>
        </a:graphic>
      </p:graphicFrame>
    </p:spTree>
    <p:extLst>
      <p:ext uri="{BB962C8B-B14F-4D97-AF65-F5344CB8AC3E}">
        <p14:creationId xmlns:p14="http://schemas.microsoft.com/office/powerpoint/2010/main" val="934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6EC4CF-1923-4D7C-9E58-F1D96E27AD66}"/>
              </a:ext>
            </a:extLst>
          </p:cNvPr>
          <p:cNvSpPr>
            <a:spLocks noGrp="1"/>
          </p:cNvSpPr>
          <p:nvPr>
            <p:ph type="title"/>
          </p:nvPr>
        </p:nvSpPr>
        <p:spPr/>
        <p:txBody>
          <a:bodyPr>
            <a:normAutofit fontScale="90000"/>
          </a:bodyPr>
          <a:lstStyle/>
          <a:p>
            <a:r>
              <a:rPr lang="tr-TR" b="1" dirty="0">
                <a:solidFill>
                  <a:srgbClr val="00B050"/>
                </a:solidFill>
              </a:rPr>
              <a:t>EYÜP AYGAR FEN LİSESİ</a:t>
            </a:r>
            <a:br>
              <a:rPr lang="tr-TR" dirty="0"/>
            </a:br>
            <a:endParaRPr lang="tr-TR" dirty="0"/>
          </a:p>
        </p:txBody>
      </p:sp>
      <p:graphicFrame>
        <p:nvGraphicFramePr>
          <p:cNvPr id="4" name="İçerik Yer Tutucusu 3">
            <a:extLst>
              <a:ext uri="{FF2B5EF4-FFF2-40B4-BE49-F238E27FC236}">
                <a16:creationId xmlns:a16="http://schemas.microsoft.com/office/drawing/2014/main" id="{78F09481-9E02-443D-82ED-D1901947335B}"/>
              </a:ext>
            </a:extLst>
          </p:cNvPr>
          <p:cNvGraphicFramePr>
            <a:graphicFrameLocks noGrp="1"/>
          </p:cNvGraphicFramePr>
          <p:nvPr>
            <p:ph idx="1"/>
            <p:extLst>
              <p:ext uri="{D42A27DB-BD31-4B8C-83A1-F6EECF244321}">
                <p14:modId xmlns:p14="http://schemas.microsoft.com/office/powerpoint/2010/main" val="119755606"/>
              </p:ext>
            </p:extLst>
          </p:nvPr>
        </p:nvGraphicFramePr>
        <p:xfrm>
          <a:off x="457200" y="980728"/>
          <a:ext cx="4042792" cy="2520282"/>
        </p:xfrm>
        <a:graphic>
          <a:graphicData uri="http://schemas.openxmlformats.org/drawingml/2006/table">
            <a:tbl>
              <a:tblPr firstRow="1" firstCol="1" bandRow="1">
                <a:tableStyleId>{5C22544A-7EE6-4342-B048-85BDC9FD1C3A}</a:tableStyleId>
              </a:tblPr>
              <a:tblGrid>
                <a:gridCol w="1837633">
                  <a:extLst>
                    <a:ext uri="{9D8B030D-6E8A-4147-A177-3AD203B41FA5}">
                      <a16:colId xmlns:a16="http://schemas.microsoft.com/office/drawing/2014/main" val="1515758398"/>
                    </a:ext>
                  </a:extLst>
                </a:gridCol>
                <a:gridCol w="2205159">
                  <a:extLst>
                    <a:ext uri="{9D8B030D-6E8A-4147-A177-3AD203B41FA5}">
                      <a16:colId xmlns:a16="http://schemas.microsoft.com/office/drawing/2014/main" val="659034043"/>
                    </a:ext>
                  </a:extLst>
                </a:gridCol>
              </a:tblGrid>
              <a:tr h="417606">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386678423"/>
                  </a:ext>
                </a:extLst>
              </a:tr>
              <a:tr h="417606">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431.7986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1722686190"/>
                  </a:ext>
                </a:extLst>
              </a:tr>
              <a:tr h="337014">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468295056"/>
                  </a:ext>
                </a:extLst>
              </a:tr>
              <a:tr h="337014">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855491211"/>
                  </a:ext>
                </a:extLst>
              </a:tr>
              <a:tr h="337014">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dirty="0">
                          <a:effectLst/>
                        </a:rPr>
                        <a:t>4 Yıl</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557656039"/>
                  </a:ext>
                </a:extLst>
              </a:tr>
              <a:tr h="337014">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538135113"/>
                  </a:ext>
                </a:extLst>
              </a:tr>
              <a:tr h="337014">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64313834"/>
                  </a:ext>
                </a:extLst>
              </a:tr>
            </a:tbl>
          </a:graphicData>
        </a:graphic>
      </p:graphicFrame>
      <p:graphicFrame>
        <p:nvGraphicFramePr>
          <p:cNvPr id="5" name="Tablo 4">
            <a:extLst>
              <a:ext uri="{FF2B5EF4-FFF2-40B4-BE49-F238E27FC236}">
                <a16:creationId xmlns:a16="http://schemas.microsoft.com/office/drawing/2014/main" id="{8F2B5E9F-0176-4267-A90E-F26D5F193191}"/>
              </a:ext>
            </a:extLst>
          </p:cNvPr>
          <p:cNvGraphicFramePr>
            <a:graphicFrameLocks noGrp="1"/>
          </p:cNvGraphicFramePr>
          <p:nvPr>
            <p:extLst>
              <p:ext uri="{D42A27DB-BD31-4B8C-83A1-F6EECF244321}">
                <p14:modId xmlns:p14="http://schemas.microsoft.com/office/powerpoint/2010/main" val="2691907244"/>
              </p:ext>
            </p:extLst>
          </p:nvPr>
        </p:nvGraphicFramePr>
        <p:xfrm>
          <a:off x="457200" y="3847059"/>
          <a:ext cx="4042792" cy="2606276"/>
        </p:xfrm>
        <a:graphic>
          <a:graphicData uri="http://schemas.openxmlformats.org/drawingml/2006/table">
            <a:tbl>
              <a:tblPr firstRow="1" firstCol="1" bandRow="1">
                <a:tableStyleId>{5C22544A-7EE6-4342-B048-85BDC9FD1C3A}</a:tableStyleId>
              </a:tblPr>
              <a:tblGrid>
                <a:gridCol w="1407301">
                  <a:extLst>
                    <a:ext uri="{9D8B030D-6E8A-4147-A177-3AD203B41FA5}">
                      <a16:colId xmlns:a16="http://schemas.microsoft.com/office/drawing/2014/main" val="4103792992"/>
                    </a:ext>
                  </a:extLst>
                </a:gridCol>
                <a:gridCol w="1407301">
                  <a:extLst>
                    <a:ext uri="{9D8B030D-6E8A-4147-A177-3AD203B41FA5}">
                      <a16:colId xmlns:a16="http://schemas.microsoft.com/office/drawing/2014/main" val="2809365104"/>
                    </a:ext>
                  </a:extLst>
                </a:gridCol>
                <a:gridCol w="614095">
                  <a:extLst>
                    <a:ext uri="{9D8B030D-6E8A-4147-A177-3AD203B41FA5}">
                      <a16:colId xmlns:a16="http://schemas.microsoft.com/office/drawing/2014/main" val="34156466"/>
                    </a:ext>
                  </a:extLst>
                </a:gridCol>
                <a:gridCol w="614095">
                  <a:extLst>
                    <a:ext uri="{9D8B030D-6E8A-4147-A177-3AD203B41FA5}">
                      <a16:colId xmlns:a16="http://schemas.microsoft.com/office/drawing/2014/main" val="1618796362"/>
                    </a:ext>
                  </a:extLst>
                </a:gridCol>
              </a:tblGrid>
              <a:tr h="799877">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971529384"/>
                  </a:ext>
                </a:extLst>
              </a:tr>
              <a:tr h="60213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Eyüp Aygar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431.7986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962493884"/>
                  </a:ext>
                </a:extLst>
              </a:tr>
              <a:tr h="60213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Eyüp Aygar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494.0613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0.8400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409509446"/>
                  </a:ext>
                </a:extLst>
              </a:tr>
              <a:tr h="60213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Eyüp Aygar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489.6801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0.8100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75161761"/>
                  </a:ext>
                </a:extLst>
              </a:tr>
            </a:tbl>
          </a:graphicData>
        </a:graphic>
      </p:graphicFrame>
      <p:pic>
        <p:nvPicPr>
          <p:cNvPr id="1025" name="okul_thumb" descr="http://eafl33.meb.k12.tr/meb_iys_dosyalar/33/13/749842/resimler/2016_11/k_09135308_dsc_0010.jpg">
            <a:extLst>
              <a:ext uri="{FF2B5EF4-FFF2-40B4-BE49-F238E27FC236}">
                <a16:creationId xmlns:a16="http://schemas.microsoft.com/office/drawing/2014/main" id="{A3B7EAB4-9ED2-4553-9AA2-4A6FEDCFC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924" y="2204864"/>
            <a:ext cx="4261924" cy="316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77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64E98C-E3D8-4D40-862F-9AFA9D221632}"/>
              </a:ext>
            </a:extLst>
          </p:cNvPr>
          <p:cNvSpPr>
            <a:spLocks noGrp="1"/>
          </p:cNvSpPr>
          <p:nvPr>
            <p:ph type="title"/>
          </p:nvPr>
        </p:nvSpPr>
        <p:spPr/>
        <p:txBody>
          <a:bodyPr>
            <a:normAutofit fontScale="90000"/>
          </a:bodyPr>
          <a:lstStyle/>
          <a:p>
            <a:r>
              <a:rPr lang="tr-TR" b="1" i="1" dirty="0">
                <a:solidFill>
                  <a:srgbClr val="00B050"/>
                </a:solidFill>
              </a:rPr>
              <a:t>Anadolu Güzel Sanatlar Liseleri</a:t>
            </a:r>
            <a:br>
              <a:rPr lang="tr-TR" dirty="0"/>
            </a:br>
            <a:endParaRPr lang="tr-TR" dirty="0"/>
          </a:p>
        </p:txBody>
      </p:sp>
      <p:sp>
        <p:nvSpPr>
          <p:cNvPr id="3" name="İçerik Yer Tutucusu 2">
            <a:extLst>
              <a:ext uri="{FF2B5EF4-FFF2-40B4-BE49-F238E27FC236}">
                <a16:creationId xmlns:a16="http://schemas.microsoft.com/office/drawing/2014/main" id="{EFE35C4C-7731-4F5B-AAFA-F282927CDAA9}"/>
              </a:ext>
            </a:extLst>
          </p:cNvPr>
          <p:cNvSpPr>
            <a:spLocks noGrp="1"/>
          </p:cNvSpPr>
          <p:nvPr>
            <p:ph idx="1"/>
          </p:nvPr>
        </p:nvSpPr>
        <p:spPr/>
        <p:txBody>
          <a:bodyPr>
            <a:normAutofit fontScale="85000" lnSpcReduction="10000"/>
          </a:bodyPr>
          <a:lstStyle/>
          <a:p>
            <a:r>
              <a:rPr lang="tr-TR" dirty="0"/>
              <a:t>Anadolu Güzel Sanatlar Liseleri, yetenekli olan öğrencilerin yaratıcı, yapıcı ve yorum yeteneklerini geliştirmek, öğrencileri yetenekleri doğrultusunda araştırıcı ve geliştirici çalışmalara yöneltmektir.</a:t>
            </a:r>
          </a:p>
          <a:p>
            <a:r>
              <a:rPr lang="tr-TR" dirty="0"/>
              <a:t>Sınıflardaki öğrenci sayısı kesinlikle 24 kişinin üzerine çıkamaz.</a:t>
            </a:r>
          </a:p>
          <a:p>
            <a:r>
              <a:rPr lang="tr-TR" dirty="0"/>
              <a:t>Anadolu Güzel Sanatlar Liseleri’nde Fonetik (Müzik), Plastik Sanatlar (Resim, Heykel), Drama (Sahne ve Görüntü) sanatları bölümleri vardır.</a:t>
            </a:r>
          </a:p>
          <a:p>
            <a:r>
              <a:rPr lang="tr-TR" dirty="0"/>
              <a:t>Bu okullara yetenek sınavı ile öğrenci alınmaktadır.</a:t>
            </a:r>
          </a:p>
          <a:p>
            <a:pPr marL="0" indent="0">
              <a:buNone/>
            </a:pPr>
            <a:endParaRPr lang="tr-TR" dirty="0"/>
          </a:p>
        </p:txBody>
      </p:sp>
    </p:spTree>
    <p:extLst>
      <p:ext uri="{BB962C8B-B14F-4D97-AF65-F5344CB8AC3E}">
        <p14:creationId xmlns:p14="http://schemas.microsoft.com/office/powerpoint/2010/main" val="18956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F70509-A2E3-44E4-A35A-D9D55CFBB199}"/>
              </a:ext>
            </a:extLst>
          </p:cNvPr>
          <p:cNvSpPr>
            <a:spLocks noGrp="1"/>
          </p:cNvSpPr>
          <p:nvPr>
            <p:ph type="title"/>
          </p:nvPr>
        </p:nvSpPr>
        <p:spPr/>
        <p:txBody>
          <a:bodyPr>
            <a:normAutofit fontScale="90000"/>
          </a:bodyPr>
          <a:lstStyle/>
          <a:p>
            <a:r>
              <a:rPr lang="tr-TR" b="1" i="1" dirty="0">
                <a:solidFill>
                  <a:srgbClr val="00B050"/>
                </a:solidFill>
              </a:rPr>
              <a:t>Spor Liseleri</a:t>
            </a:r>
            <a:br>
              <a:rPr lang="tr-TR" dirty="0"/>
            </a:br>
            <a:endParaRPr lang="tr-TR" dirty="0"/>
          </a:p>
        </p:txBody>
      </p:sp>
      <p:sp>
        <p:nvSpPr>
          <p:cNvPr id="3" name="İçerik Yer Tutucusu 2">
            <a:extLst>
              <a:ext uri="{FF2B5EF4-FFF2-40B4-BE49-F238E27FC236}">
                <a16:creationId xmlns:a16="http://schemas.microsoft.com/office/drawing/2014/main" id="{DB8D63EE-FD75-4255-A6F2-DDA3FD386EFC}"/>
              </a:ext>
            </a:extLst>
          </p:cNvPr>
          <p:cNvSpPr>
            <a:spLocks noGrp="1"/>
          </p:cNvSpPr>
          <p:nvPr>
            <p:ph idx="1"/>
          </p:nvPr>
        </p:nvSpPr>
        <p:spPr/>
        <p:txBody>
          <a:bodyPr>
            <a:normAutofit fontScale="77500" lnSpcReduction="20000"/>
          </a:bodyPr>
          <a:lstStyle/>
          <a:p>
            <a:r>
              <a:rPr lang="tr-TR" dirty="0" err="1"/>
              <a:t>por</a:t>
            </a:r>
            <a:r>
              <a:rPr lang="tr-TR" dirty="0"/>
              <a:t> liseleri; beden eğitimi ve sporla ilgili yüksek öğretim kurumlarının bulunduğu; spor lisesi programlarının uygulanabileceği kapalı spor salonu, futbol sahası ve benzeri spor alanları ile yeterli spor araç-gereci bulunan, fizikî alt yapısı uygun olan okullardır.</a:t>
            </a:r>
          </a:p>
          <a:p>
            <a:r>
              <a:rPr lang="tr-TR" dirty="0"/>
              <a:t>Yatılı, gündüzlü ve karma eğitim yapan liselerdir.</a:t>
            </a:r>
          </a:p>
          <a:p>
            <a:r>
              <a:rPr lang="tr-TR" dirty="0"/>
              <a:t>Bir sınıftaki öğrenci sayısı ise 24’ü geçemez.</a:t>
            </a:r>
          </a:p>
          <a:p>
            <a:r>
              <a:rPr lang="tr-TR" dirty="0"/>
              <a:t>Yüksek Öğrenim Kurumları (kendi alanlarında), seçecekleri fakültelere girişlerde spor liselerinin ilgili bölümlerinden mezun öğrencilere ek başarı puanı vermektedir.</a:t>
            </a:r>
          </a:p>
          <a:p>
            <a:r>
              <a:rPr lang="tr-TR" dirty="0"/>
              <a:t>Bu okullara yetenek sınavı ile öğrenci alınmaktadır.</a:t>
            </a:r>
          </a:p>
          <a:p>
            <a:pPr marL="0" indent="0">
              <a:buNone/>
            </a:pPr>
            <a:endParaRPr lang="tr-TR" dirty="0"/>
          </a:p>
        </p:txBody>
      </p:sp>
    </p:spTree>
    <p:extLst>
      <p:ext uri="{BB962C8B-B14F-4D97-AF65-F5344CB8AC3E}">
        <p14:creationId xmlns:p14="http://schemas.microsoft.com/office/powerpoint/2010/main" val="368184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190B7A-1E9E-43C1-9BC1-2A69D58142F2}"/>
              </a:ext>
            </a:extLst>
          </p:cNvPr>
          <p:cNvSpPr>
            <a:spLocks noGrp="1"/>
          </p:cNvSpPr>
          <p:nvPr>
            <p:ph type="title"/>
          </p:nvPr>
        </p:nvSpPr>
        <p:spPr/>
        <p:txBody>
          <a:bodyPr>
            <a:normAutofit fontScale="90000"/>
          </a:bodyPr>
          <a:lstStyle/>
          <a:p>
            <a:r>
              <a:rPr lang="tr-TR" b="1" i="1" dirty="0">
                <a:solidFill>
                  <a:srgbClr val="00B050"/>
                </a:solidFill>
              </a:rPr>
              <a:t>Anadolu İmam Hatip Liseleri</a:t>
            </a:r>
            <a:br>
              <a:rPr lang="tr-TR" dirty="0"/>
            </a:br>
            <a:endParaRPr lang="tr-TR" dirty="0"/>
          </a:p>
        </p:txBody>
      </p:sp>
      <p:sp>
        <p:nvSpPr>
          <p:cNvPr id="3" name="İçerik Yer Tutucusu 2">
            <a:extLst>
              <a:ext uri="{FF2B5EF4-FFF2-40B4-BE49-F238E27FC236}">
                <a16:creationId xmlns:a16="http://schemas.microsoft.com/office/drawing/2014/main" id="{8F43B7E5-305C-4CFB-8881-F652C1FE1AAC}"/>
              </a:ext>
            </a:extLst>
          </p:cNvPr>
          <p:cNvSpPr>
            <a:spLocks noGrp="1"/>
          </p:cNvSpPr>
          <p:nvPr>
            <p:ph idx="1"/>
          </p:nvPr>
        </p:nvSpPr>
        <p:spPr/>
        <p:txBody>
          <a:bodyPr>
            <a:normAutofit fontScale="77500" lnSpcReduction="20000"/>
          </a:bodyPr>
          <a:lstStyle/>
          <a:p>
            <a:r>
              <a:rPr lang="tr-TR" dirty="0"/>
              <a:t>739 Sayılı Milli Eğitim Temel Kanunu’nun 32’nci maddesi hükmü gereği, İmamlık, Hatiplik ve Kur’an Kursu Öğreticiliği konularında görevli elemanları yetiştirmek üzere Milli Eğitim Bakanlığı’nca açılan ortaöğretim sistemi içinde yer alan, hem mesleğe hem de yükseköğretime hazırlayan ortaöğretim kurumlarıdır.</a:t>
            </a:r>
          </a:p>
          <a:p>
            <a:r>
              <a:rPr lang="tr-TR" dirty="0"/>
              <a:t>Öğretim süresi 4 yıldır.</a:t>
            </a:r>
          </a:p>
          <a:p>
            <a:r>
              <a:rPr lang="tr-TR" dirty="0"/>
              <a:t>Anadolu İmam-Hatip Liselerinden mezun olanlar, (ÖSYS) sınavı sonucuna göre hem kendi alanlarında, hem de diğer alanlardaki kazandıkları yükseköğretim programlarına devam edebilmekte, İlahiyat Fakülteleri ile Din Kültürü ve Ahlak Bilgisi Öğretmenliği bölümlerini tercih edenlerde ek puan alabilmektedirler.</a:t>
            </a:r>
          </a:p>
          <a:p>
            <a:pPr marL="0" indent="0">
              <a:buNone/>
            </a:pPr>
            <a:endParaRPr lang="tr-TR" dirty="0"/>
          </a:p>
        </p:txBody>
      </p:sp>
    </p:spTree>
    <p:extLst>
      <p:ext uri="{BB962C8B-B14F-4D97-AF65-F5344CB8AC3E}">
        <p14:creationId xmlns:p14="http://schemas.microsoft.com/office/powerpoint/2010/main" val="393123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76C7CA-B6AF-4787-9B32-C9A9969D0CE1}"/>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YENİŞEHİR ANADOLU İMAM HATİP LİSESİ</a:t>
            </a:r>
            <a:br>
              <a:rPr lang="tr-TR" dirty="0"/>
            </a:br>
            <a:endParaRPr lang="tr-TR" dirty="0"/>
          </a:p>
        </p:txBody>
      </p:sp>
      <p:graphicFrame>
        <p:nvGraphicFramePr>
          <p:cNvPr id="4" name="İçerik Yer Tutucusu 3">
            <a:extLst>
              <a:ext uri="{FF2B5EF4-FFF2-40B4-BE49-F238E27FC236}">
                <a16:creationId xmlns:a16="http://schemas.microsoft.com/office/drawing/2014/main" id="{A5E912C0-00AD-418B-B6D4-D4FCD6FCAB4E}"/>
              </a:ext>
            </a:extLst>
          </p:cNvPr>
          <p:cNvGraphicFramePr>
            <a:graphicFrameLocks noGrp="1"/>
          </p:cNvGraphicFramePr>
          <p:nvPr>
            <p:ph idx="1"/>
            <p:extLst>
              <p:ext uri="{D42A27DB-BD31-4B8C-83A1-F6EECF244321}">
                <p14:modId xmlns:p14="http://schemas.microsoft.com/office/powerpoint/2010/main" val="2134380352"/>
              </p:ext>
            </p:extLst>
          </p:nvPr>
        </p:nvGraphicFramePr>
        <p:xfrm>
          <a:off x="827584" y="1556792"/>
          <a:ext cx="7488832" cy="2088231"/>
        </p:xfrm>
        <a:graphic>
          <a:graphicData uri="http://schemas.openxmlformats.org/drawingml/2006/table">
            <a:tbl>
              <a:tblPr firstRow="1" firstCol="1" bandRow="1">
                <a:tableStyleId>{5C22544A-7EE6-4342-B048-85BDC9FD1C3A}</a:tableStyleId>
              </a:tblPr>
              <a:tblGrid>
                <a:gridCol w="3741158">
                  <a:extLst>
                    <a:ext uri="{9D8B030D-6E8A-4147-A177-3AD203B41FA5}">
                      <a16:colId xmlns:a16="http://schemas.microsoft.com/office/drawing/2014/main" val="822990319"/>
                    </a:ext>
                  </a:extLst>
                </a:gridCol>
                <a:gridCol w="3747674">
                  <a:extLst>
                    <a:ext uri="{9D8B030D-6E8A-4147-A177-3AD203B41FA5}">
                      <a16:colId xmlns:a16="http://schemas.microsoft.com/office/drawing/2014/main" val="301192671"/>
                    </a:ext>
                  </a:extLst>
                </a:gridCol>
              </a:tblGrid>
              <a:tr h="344268">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257606888"/>
                  </a:ext>
                </a:extLst>
              </a:tr>
              <a:tr h="344268">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333.0501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3771711029"/>
                  </a:ext>
                </a:extLst>
              </a:tr>
              <a:tr h="279939">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3326606419"/>
                  </a:ext>
                </a:extLst>
              </a:tr>
              <a:tr h="279939">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39667163"/>
                  </a:ext>
                </a:extLst>
              </a:tr>
              <a:tr h="279939">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226280762"/>
                  </a:ext>
                </a:extLst>
              </a:tr>
              <a:tr h="279939">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664955438"/>
                  </a:ext>
                </a:extLst>
              </a:tr>
              <a:tr h="279939">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029931505"/>
                  </a:ext>
                </a:extLst>
              </a:tr>
            </a:tbl>
          </a:graphicData>
        </a:graphic>
      </p:graphicFrame>
      <p:graphicFrame>
        <p:nvGraphicFramePr>
          <p:cNvPr id="5" name="Tablo 4">
            <a:extLst>
              <a:ext uri="{FF2B5EF4-FFF2-40B4-BE49-F238E27FC236}">
                <a16:creationId xmlns:a16="http://schemas.microsoft.com/office/drawing/2014/main" id="{06DF8823-A6DB-4B8F-A111-75CAD40556BF}"/>
              </a:ext>
            </a:extLst>
          </p:cNvPr>
          <p:cNvGraphicFramePr>
            <a:graphicFrameLocks noGrp="1"/>
          </p:cNvGraphicFramePr>
          <p:nvPr>
            <p:extLst>
              <p:ext uri="{D42A27DB-BD31-4B8C-83A1-F6EECF244321}">
                <p14:modId xmlns:p14="http://schemas.microsoft.com/office/powerpoint/2010/main" val="1557955634"/>
              </p:ext>
            </p:extLst>
          </p:nvPr>
        </p:nvGraphicFramePr>
        <p:xfrm>
          <a:off x="827584" y="4005064"/>
          <a:ext cx="7488832" cy="2088231"/>
        </p:xfrm>
        <a:graphic>
          <a:graphicData uri="http://schemas.openxmlformats.org/drawingml/2006/table">
            <a:tbl>
              <a:tblPr firstRow="1" firstCol="1" bandRow="1">
                <a:tableStyleId>{5C22544A-7EE6-4342-B048-85BDC9FD1C3A}</a:tableStyleId>
              </a:tblPr>
              <a:tblGrid>
                <a:gridCol w="2606872">
                  <a:extLst>
                    <a:ext uri="{9D8B030D-6E8A-4147-A177-3AD203B41FA5}">
                      <a16:colId xmlns:a16="http://schemas.microsoft.com/office/drawing/2014/main" val="1293463984"/>
                    </a:ext>
                  </a:extLst>
                </a:gridCol>
                <a:gridCol w="2606872">
                  <a:extLst>
                    <a:ext uri="{9D8B030D-6E8A-4147-A177-3AD203B41FA5}">
                      <a16:colId xmlns:a16="http://schemas.microsoft.com/office/drawing/2014/main" val="3347554874"/>
                    </a:ext>
                  </a:extLst>
                </a:gridCol>
                <a:gridCol w="1137544">
                  <a:extLst>
                    <a:ext uri="{9D8B030D-6E8A-4147-A177-3AD203B41FA5}">
                      <a16:colId xmlns:a16="http://schemas.microsoft.com/office/drawing/2014/main" val="1831148344"/>
                    </a:ext>
                  </a:extLst>
                </a:gridCol>
                <a:gridCol w="1137544">
                  <a:extLst>
                    <a:ext uri="{9D8B030D-6E8A-4147-A177-3AD203B41FA5}">
                      <a16:colId xmlns:a16="http://schemas.microsoft.com/office/drawing/2014/main" val="3884061387"/>
                    </a:ext>
                  </a:extLst>
                </a:gridCol>
              </a:tblGrid>
              <a:tr h="689319">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769825558"/>
                  </a:ext>
                </a:extLst>
              </a:tr>
              <a:tr h="466304">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333.0501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34985053"/>
                  </a:ext>
                </a:extLst>
              </a:tr>
              <a:tr h="466304">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471.5250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288519777"/>
                  </a:ext>
                </a:extLst>
              </a:tr>
              <a:tr h="466304">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Anadolu İmam Hatip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461.1673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6.1500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09744766"/>
                  </a:ext>
                </a:extLst>
              </a:tr>
            </a:tbl>
          </a:graphicData>
        </a:graphic>
      </p:graphicFrame>
    </p:spTree>
    <p:extLst>
      <p:ext uri="{BB962C8B-B14F-4D97-AF65-F5344CB8AC3E}">
        <p14:creationId xmlns:p14="http://schemas.microsoft.com/office/powerpoint/2010/main" val="376570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804B7F-67C2-4AE4-9A24-B614E24BC3A2}"/>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ŞEHİT KÜBRA DOĞANAY KIZ ANADOLU İMAM HATİP LİSESİ</a:t>
            </a:r>
            <a:br>
              <a:rPr lang="tr-TR" dirty="0"/>
            </a:br>
            <a:endParaRPr lang="tr-TR" dirty="0"/>
          </a:p>
        </p:txBody>
      </p:sp>
      <p:graphicFrame>
        <p:nvGraphicFramePr>
          <p:cNvPr id="4" name="İçerik Yer Tutucusu 3">
            <a:extLst>
              <a:ext uri="{FF2B5EF4-FFF2-40B4-BE49-F238E27FC236}">
                <a16:creationId xmlns:a16="http://schemas.microsoft.com/office/drawing/2014/main" id="{524E854E-3173-43D5-9E0C-F2871D9A3006}"/>
              </a:ext>
            </a:extLst>
          </p:cNvPr>
          <p:cNvGraphicFramePr>
            <a:graphicFrameLocks noGrp="1"/>
          </p:cNvGraphicFramePr>
          <p:nvPr>
            <p:ph idx="1"/>
            <p:extLst>
              <p:ext uri="{D42A27DB-BD31-4B8C-83A1-F6EECF244321}">
                <p14:modId xmlns:p14="http://schemas.microsoft.com/office/powerpoint/2010/main" val="134458801"/>
              </p:ext>
            </p:extLst>
          </p:nvPr>
        </p:nvGraphicFramePr>
        <p:xfrm>
          <a:off x="827584" y="1772816"/>
          <a:ext cx="7056784" cy="2016222"/>
        </p:xfrm>
        <a:graphic>
          <a:graphicData uri="http://schemas.openxmlformats.org/drawingml/2006/table">
            <a:tbl>
              <a:tblPr firstRow="1" firstCol="1" bandRow="1">
                <a:tableStyleId>{5C22544A-7EE6-4342-B048-85BDC9FD1C3A}</a:tableStyleId>
              </a:tblPr>
              <a:tblGrid>
                <a:gridCol w="3250481">
                  <a:extLst>
                    <a:ext uri="{9D8B030D-6E8A-4147-A177-3AD203B41FA5}">
                      <a16:colId xmlns:a16="http://schemas.microsoft.com/office/drawing/2014/main" val="1103753240"/>
                    </a:ext>
                  </a:extLst>
                </a:gridCol>
                <a:gridCol w="3806303">
                  <a:extLst>
                    <a:ext uri="{9D8B030D-6E8A-4147-A177-3AD203B41FA5}">
                      <a16:colId xmlns:a16="http://schemas.microsoft.com/office/drawing/2014/main" val="1767224752"/>
                    </a:ext>
                  </a:extLst>
                </a:gridCol>
              </a:tblGrid>
              <a:tr h="322771">
                <a:tc>
                  <a:txBody>
                    <a:bodyPr/>
                    <a:lstStyle/>
                    <a:p>
                      <a:pPr>
                        <a:lnSpc>
                          <a:spcPct val="107000"/>
                        </a:lnSpc>
                        <a:spcAft>
                          <a:spcPts val="0"/>
                        </a:spcAft>
                      </a:pPr>
                      <a:r>
                        <a:rPr lang="tr-TR" sz="1200">
                          <a:effectLst/>
                        </a:rPr>
                        <a:t>Yerleştirme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200" dirty="0">
                          <a:effectLst/>
                        </a:rPr>
                        <a:t>Merkezi Sınav</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138198208"/>
                  </a:ext>
                </a:extLst>
              </a:tr>
              <a:tr h="322771">
                <a:tc>
                  <a:txBody>
                    <a:bodyPr/>
                    <a:lstStyle/>
                    <a:p>
                      <a:pPr>
                        <a:lnSpc>
                          <a:spcPct val="107000"/>
                        </a:lnSpc>
                        <a:spcAft>
                          <a:spcPts val="0"/>
                        </a:spcAft>
                      </a:pPr>
                      <a:r>
                        <a:rPr lang="tr-TR" sz="12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1200">
                          <a:effectLst/>
                        </a:rPr>
                        <a:t>282.7484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extLst>
                  <a:ext uri="{0D108BD9-81ED-4DB2-BD59-A6C34878D82A}">
                    <a16:rowId xmlns:a16="http://schemas.microsoft.com/office/drawing/2014/main" val="285999061"/>
                  </a:ext>
                </a:extLst>
              </a:tr>
              <a:tr h="274136">
                <a:tc>
                  <a:txBody>
                    <a:bodyPr/>
                    <a:lstStyle/>
                    <a:p>
                      <a:pPr>
                        <a:lnSpc>
                          <a:spcPct val="107000"/>
                        </a:lnSpc>
                        <a:spcAft>
                          <a:spcPts val="0"/>
                        </a:spcAft>
                      </a:pPr>
                      <a:r>
                        <a:rPr lang="tr-TR" sz="12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2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155596318"/>
                  </a:ext>
                </a:extLst>
              </a:tr>
              <a:tr h="274136">
                <a:tc>
                  <a:txBody>
                    <a:bodyPr/>
                    <a:lstStyle/>
                    <a:p>
                      <a:pPr>
                        <a:lnSpc>
                          <a:spcPct val="107000"/>
                        </a:lnSpc>
                        <a:spcAft>
                          <a:spcPts val="0"/>
                        </a:spcAft>
                      </a:pPr>
                      <a:r>
                        <a:rPr lang="tr-TR" sz="12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200">
                          <a:effectLst/>
                        </a:rPr>
                        <a:t>Kız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2399791735"/>
                  </a:ext>
                </a:extLst>
              </a:tr>
              <a:tr h="274136">
                <a:tc>
                  <a:txBody>
                    <a:bodyPr/>
                    <a:lstStyle/>
                    <a:p>
                      <a:pPr>
                        <a:lnSpc>
                          <a:spcPct val="107000"/>
                        </a:lnSpc>
                        <a:spcAft>
                          <a:spcPts val="0"/>
                        </a:spcAft>
                      </a:pPr>
                      <a:r>
                        <a:rPr lang="tr-TR" sz="12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2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4018643698"/>
                  </a:ext>
                </a:extLst>
              </a:tr>
              <a:tr h="274136">
                <a:tc>
                  <a:txBody>
                    <a:bodyPr/>
                    <a:lstStyle/>
                    <a:p>
                      <a:pPr>
                        <a:lnSpc>
                          <a:spcPct val="107000"/>
                        </a:lnSpc>
                        <a:spcAft>
                          <a:spcPts val="0"/>
                        </a:spcAft>
                      </a:pPr>
                      <a:r>
                        <a:rPr lang="tr-TR" sz="12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12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733505280"/>
                  </a:ext>
                </a:extLst>
              </a:tr>
              <a:tr h="274136">
                <a:tc>
                  <a:txBody>
                    <a:bodyPr/>
                    <a:lstStyle/>
                    <a:p>
                      <a:pPr>
                        <a:lnSpc>
                          <a:spcPct val="107000"/>
                        </a:lnSpc>
                        <a:spcAft>
                          <a:spcPts val="0"/>
                        </a:spcAft>
                      </a:pPr>
                      <a:r>
                        <a:rPr lang="tr-TR" sz="12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1200" dirty="0">
                          <a:effectLst/>
                        </a:rPr>
                        <a:t>Evet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extLst>
                  <a:ext uri="{0D108BD9-81ED-4DB2-BD59-A6C34878D82A}">
                    <a16:rowId xmlns:a16="http://schemas.microsoft.com/office/drawing/2014/main" val="1976117602"/>
                  </a:ext>
                </a:extLst>
              </a:tr>
            </a:tbl>
          </a:graphicData>
        </a:graphic>
      </p:graphicFrame>
      <p:graphicFrame>
        <p:nvGraphicFramePr>
          <p:cNvPr id="7" name="Tablo 6">
            <a:extLst>
              <a:ext uri="{FF2B5EF4-FFF2-40B4-BE49-F238E27FC236}">
                <a16:creationId xmlns:a16="http://schemas.microsoft.com/office/drawing/2014/main" id="{4F7AAF5F-110F-4604-B916-05C59E5BAD9B}"/>
              </a:ext>
            </a:extLst>
          </p:cNvPr>
          <p:cNvGraphicFramePr>
            <a:graphicFrameLocks noGrp="1"/>
          </p:cNvGraphicFramePr>
          <p:nvPr>
            <p:extLst>
              <p:ext uri="{D42A27DB-BD31-4B8C-83A1-F6EECF244321}">
                <p14:modId xmlns:p14="http://schemas.microsoft.com/office/powerpoint/2010/main" val="1693860821"/>
              </p:ext>
            </p:extLst>
          </p:nvPr>
        </p:nvGraphicFramePr>
        <p:xfrm>
          <a:off x="827584" y="4221088"/>
          <a:ext cx="7056784" cy="2232252"/>
        </p:xfrm>
        <a:graphic>
          <a:graphicData uri="http://schemas.openxmlformats.org/drawingml/2006/table">
            <a:tbl>
              <a:tblPr firstRow="1" firstCol="1" bandRow="1">
                <a:tableStyleId>{5C22544A-7EE6-4342-B048-85BDC9FD1C3A}</a:tableStyleId>
              </a:tblPr>
              <a:tblGrid>
                <a:gridCol w="2456476">
                  <a:extLst>
                    <a:ext uri="{9D8B030D-6E8A-4147-A177-3AD203B41FA5}">
                      <a16:colId xmlns:a16="http://schemas.microsoft.com/office/drawing/2014/main" val="1049330088"/>
                    </a:ext>
                  </a:extLst>
                </a:gridCol>
                <a:gridCol w="2456476">
                  <a:extLst>
                    <a:ext uri="{9D8B030D-6E8A-4147-A177-3AD203B41FA5}">
                      <a16:colId xmlns:a16="http://schemas.microsoft.com/office/drawing/2014/main" val="1912109309"/>
                    </a:ext>
                  </a:extLst>
                </a:gridCol>
                <a:gridCol w="1071916">
                  <a:extLst>
                    <a:ext uri="{9D8B030D-6E8A-4147-A177-3AD203B41FA5}">
                      <a16:colId xmlns:a16="http://schemas.microsoft.com/office/drawing/2014/main" val="1632222121"/>
                    </a:ext>
                  </a:extLst>
                </a:gridCol>
                <a:gridCol w="1071916">
                  <a:extLst>
                    <a:ext uri="{9D8B030D-6E8A-4147-A177-3AD203B41FA5}">
                      <a16:colId xmlns:a16="http://schemas.microsoft.com/office/drawing/2014/main" val="218740073"/>
                    </a:ext>
                  </a:extLst>
                </a:gridCol>
              </a:tblGrid>
              <a:tr h="558063">
                <a:tc gridSpan="2">
                  <a:txBody>
                    <a:bodyPr/>
                    <a:lstStyle/>
                    <a:p>
                      <a:pPr algn="ctr">
                        <a:lnSpc>
                          <a:spcPts val="1125"/>
                        </a:lnSpc>
                        <a:spcAft>
                          <a:spcPts val="0"/>
                        </a:spcAft>
                      </a:pPr>
                      <a:r>
                        <a:rPr lang="tr-TR" sz="850" dirty="0">
                          <a:effectLst/>
                        </a:rPr>
                        <a:t>SON ÜÇ YILLIK PUAN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922105058"/>
                  </a:ext>
                </a:extLst>
              </a:tr>
              <a:tr h="55806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Şehit Kübra Doğanay Kız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282.7484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517975436"/>
                  </a:ext>
                </a:extLst>
              </a:tr>
              <a:tr h="55806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Şehit Kübra Doğanay Kız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399.8931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8.8700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56003896"/>
                  </a:ext>
                </a:extLst>
              </a:tr>
              <a:tr h="55806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Yenişehir Şehit Kübra Doğanay Kız Anadolu İmam Hatip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204.1850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ct val="107000"/>
                        </a:lnSpc>
                        <a:spcAft>
                          <a:spcPts val="0"/>
                        </a:spcAft>
                      </a:pPr>
                      <a:br>
                        <a:rPr lang="tr-TR" sz="1200" dirty="0">
                          <a:effectLst/>
                        </a:rPr>
                      </a:b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6131346"/>
                  </a:ext>
                </a:extLst>
              </a:tr>
            </a:tbl>
          </a:graphicData>
        </a:graphic>
      </p:graphicFrame>
    </p:spTree>
    <p:extLst>
      <p:ext uri="{BB962C8B-B14F-4D97-AF65-F5344CB8AC3E}">
        <p14:creationId xmlns:p14="http://schemas.microsoft.com/office/powerpoint/2010/main" val="16891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B37B75-DB62-4056-9471-13279521A435}"/>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MERSİN ANADOLU İMAM HATİP LİSESİ</a:t>
            </a:r>
            <a:br>
              <a:rPr lang="tr-TR" dirty="0">
                <a:solidFill>
                  <a:srgbClr val="00B050"/>
                </a:solidFill>
              </a:rPr>
            </a:br>
            <a:endParaRPr lang="tr-TR" dirty="0">
              <a:solidFill>
                <a:srgbClr val="00B050"/>
              </a:solidFill>
            </a:endParaRPr>
          </a:p>
        </p:txBody>
      </p:sp>
      <p:graphicFrame>
        <p:nvGraphicFramePr>
          <p:cNvPr id="4" name="İçerik Yer Tutucusu 3">
            <a:extLst>
              <a:ext uri="{FF2B5EF4-FFF2-40B4-BE49-F238E27FC236}">
                <a16:creationId xmlns:a16="http://schemas.microsoft.com/office/drawing/2014/main" id="{96D92063-AFE8-4ED5-AD3F-403E91DE598A}"/>
              </a:ext>
            </a:extLst>
          </p:cNvPr>
          <p:cNvGraphicFramePr>
            <a:graphicFrameLocks noGrp="1"/>
          </p:cNvGraphicFramePr>
          <p:nvPr>
            <p:ph idx="1"/>
            <p:extLst>
              <p:ext uri="{D42A27DB-BD31-4B8C-83A1-F6EECF244321}">
                <p14:modId xmlns:p14="http://schemas.microsoft.com/office/powerpoint/2010/main" val="547031361"/>
              </p:ext>
            </p:extLst>
          </p:nvPr>
        </p:nvGraphicFramePr>
        <p:xfrm>
          <a:off x="899592" y="2121089"/>
          <a:ext cx="7344816" cy="3540160"/>
        </p:xfrm>
        <a:graphic>
          <a:graphicData uri="http://schemas.openxmlformats.org/drawingml/2006/table">
            <a:tbl>
              <a:tblPr firstRow="1" firstCol="1" bandRow="1">
                <a:tableStyleId>{5C22544A-7EE6-4342-B048-85BDC9FD1C3A}</a:tableStyleId>
              </a:tblPr>
              <a:tblGrid>
                <a:gridCol w="2386980">
                  <a:extLst>
                    <a:ext uri="{9D8B030D-6E8A-4147-A177-3AD203B41FA5}">
                      <a16:colId xmlns:a16="http://schemas.microsoft.com/office/drawing/2014/main" val="3373154299"/>
                    </a:ext>
                  </a:extLst>
                </a:gridCol>
                <a:gridCol w="2829644">
                  <a:extLst>
                    <a:ext uri="{9D8B030D-6E8A-4147-A177-3AD203B41FA5}">
                      <a16:colId xmlns:a16="http://schemas.microsoft.com/office/drawing/2014/main" val="3077217669"/>
                    </a:ext>
                  </a:extLst>
                </a:gridCol>
                <a:gridCol w="1055583">
                  <a:extLst>
                    <a:ext uri="{9D8B030D-6E8A-4147-A177-3AD203B41FA5}">
                      <a16:colId xmlns:a16="http://schemas.microsoft.com/office/drawing/2014/main" val="3032207810"/>
                    </a:ext>
                  </a:extLst>
                </a:gridCol>
                <a:gridCol w="1072609">
                  <a:extLst>
                    <a:ext uri="{9D8B030D-6E8A-4147-A177-3AD203B41FA5}">
                      <a16:colId xmlns:a16="http://schemas.microsoft.com/office/drawing/2014/main" val="3182977277"/>
                    </a:ext>
                  </a:extLst>
                </a:gridCol>
              </a:tblGrid>
              <a:tr h="246749">
                <a:tc>
                  <a:txBody>
                    <a:bodyPr/>
                    <a:lstStyle/>
                    <a:p>
                      <a:pPr>
                        <a:lnSpc>
                          <a:spcPct val="107000"/>
                        </a:lnSpc>
                        <a:spcAft>
                          <a:spcPts val="0"/>
                        </a:spcAft>
                      </a:pPr>
                      <a:r>
                        <a:rPr lang="tr-TR" sz="900">
                          <a:effectLst/>
                        </a:rPr>
                        <a:t>erleştirme Şekli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2542336667"/>
                  </a:ext>
                </a:extLst>
              </a:tr>
              <a:tr h="246749">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261.3149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835665680"/>
                  </a:ext>
                </a:extLst>
              </a:tr>
              <a:tr h="217087">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084046611"/>
                  </a:ext>
                </a:extLst>
              </a:tr>
              <a:tr h="217087">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Erkek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96725964"/>
                  </a:ext>
                </a:extLst>
              </a:tr>
              <a:tr h="217087">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2648333868"/>
                  </a:ext>
                </a:extLst>
              </a:tr>
              <a:tr h="217087">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041443024"/>
                  </a:ext>
                </a:extLst>
              </a:tr>
              <a:tr h="217087">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rPr>
                        <a:t>Evet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152737214"/>
                  </a:ext>
                </a:extLst>
              </a:tr>
              <a:tr h="378229">
                <a:tc>
                  <a:txBody>
                    <a:bodyPr/>
                    <a:lstStyle/>
                    <a:p>
                      <a:pPr>
                        <a:lnSpc>
                          <a:spcPct val="107000"/>
                        </a:lnSpc>
                        <a:spcAft>
                          <a:spcPts val="0"/>
                        </a:spcAft>
                      </a:pPr>
                      <a:r>
                        <a:rPr lang="tr-TR" sz="900">
                          <a:effectLst/>
                        </a:rPr>
                        <a:t> </a:t>
                      </a:r>
                      <a:endParaRPr lang="tr-TR" sz="1100">
                        <a:effectLst/>
                      </a:endParaRPr>
                    </a:p>
                    <a:p>
                      <a:pPr>
                        <a:lnSpc>
                          <a:spcPct val="107000"/>
                        </a:lnSpc>
                        <a:spcAft>
                          <a:spcPts val="0"/>
                        </a:spcAft>
                      </a:pPr>
                      <a:r>
                        <a:rPr lang="tr-TR" sz="9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525" marB="9525" anchor="b"/>
                </a:tc>
                <a:tc gridSpan="2">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25396216"/>
                  </a:ext>
                </a:extLst>
              </a:tr>
              <a:tr h="522543">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160196215"/>
                  </a:ext>
                </a:extLst>
              </a:tr>
              <a:tr h="353485">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261.3149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730010307"/>
                  </a:ext>
                </a:extLst>
              </a:tr>
              <a:tr h="353485">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Anadolu İmam Hatip Lisesi Taban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106.2537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907617851"/>
                  </a:ext>
                </a:extLst>
              </a:tr>
              <a:tr h="353485">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Anadolu İmam Hatip Lisesi Taban Puanı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191.1592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86.0300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880943254"/>
                  </a:ext>
                </a:extLst>
              </a:tr>
            </a:tbl>
          </a:graphicData>
        </a:graphic>
      </p:graphicFrame>
    </p:spTree>
    <p:extLst>
      <p:ext uri="{BB962C8B-B14F-4D97-AF65-F5344CB8AC3E}">
        <p14:creationId xmlns:p14="http://schemas.microsoft.com/office/powerpoint/2010/main" val="396436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53CAE8-6DD6-4CD4-B9CD-2D309D75BB1C}"/>
              </a:ext>
            </a:extLst>
          </p:cNvPr>
          <p:cNvSpPr>
            <a:spLocks noGrp="1"/>
          </p:cNvSpPr>
          <p:nvPr>
            <p:ph type="title"/>
          </p:nvPr>
        </p:nvSpPr>
        <p:spPr/>
        <p:txBody>
          <a:bodyPr/>
          <a:lstStyle/>
          <a:p>
            <a:r>
              <a:rPr lang="tr-TR" b="1" dirty="0">
                <a:solidFill>
                  <a:schemeClr val="bg2">
                    <a:lumMod val="50000"/>
                  </a:schemeClr>
                </a:solidFill>
              </a:rPr>
              <a:t>SAĞLIK MESLEK LİSELERİ</a:t>
            </a:r>
          </a:p>
        </p:txBody>
      </p:sp>
      <p:pic>
        <p:nvPicPr>
          <p:cNvPr id="27650" name="Picture 2" descr="http://www.tuzlaozelders.net/wp-content/uploads/2016/12/medical-563427_960_720.jpg">
            <a:extLst>
              <a:ext uri="{FF2B5EF4-FFF2-40B4-BE49-F238E27FC236}">
                <a16:creationId xmlns:a16="http://schemas.microsoft.com/office/drawing/2014/main" id="{B2E8AAAE-3E01-41AE-96C0-5285851E5A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6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ABDF65-2BFA-49F2-91DA-90153F136B1E}"/>
              </a:ext>
            </a:extLst>
          </p:cNvPr>
          <p:cNvSpPr>
            <a:spLocks noGrp="1"/>
          </p:cNvSpPr>
          <p:nvPr>
            <p:ph idx="1"/>
          </p:nvPr>
        </p:nvSpPr>
        <p:spPr>
          <a:xfrm>
            <a:off x="467544" y="1196752"/>
            <a:ext cx="8229600" cy="4525963"/>
          </a:xfrm>
        </p:spPr>
        <p:txBody>
          <a:bodyPr>
            <a:normAutofit fontScale="70000" lnSpcReduction="20000"/>
          </a:bodyPr>
          <a:lstStyle/>
          <a:p>
            <a:pPr marL="0" indent="0" algn="just">
              <a:buNone/>
            </a:pPr>
            <a:r>
              <a:rPr lang="tr-TR" dirty="0"/>
              <a:t>	Ülkemizde tüm lise türlerinin 9. sınıflarında aynı müfredat programı uygulandığından bu liselerde mesleki eğitime 10. sınıftan itibaren başlanır. </a:t>
            </a:r>
          </a:p>
          <a:p>
            <a:pPr marL="0" indent="0" algn="just">
              <a:buNone/>
            </a:pPr>
            <a:r>
              <a:rPr lang="tr-TR" dirty="0"/>
              <a:t>	11 ve 12. sınıflarda sağlık kuruluşlarında staj denilen uygulama eğitimleri vardır. </a:t>
            </a:r>
          </a:p>
          <a:p>
            <a:pPr marL="0" indent="0" algn="just">
              <a:buNone/>
            </a:pPr>
            <a:r>
              <a:rPr lang="tr-TR" dirty="0"/>
              <a:t>	12. sınıfta ise öğrenciler haftanın üç gününü hastane ve sağlık ocağı gibi sağlık kurumlarında iki gününü ise okulda teorik dersler alarak geçirirler. </a:t>
            </a:r>
          </a:p>
          <a:p>
            <a:pPr marL="0" indent="0" algn="just">
              <a:buNone/>
            </a:pPr>
            <a:r>
              <a:rPr lang="tr-TR" dirty="0"/>
              <a:t>	Sağlık kurumlarında uygulama eğitimi alırken hem sigortaları yapılır hem de asgari ücretin 1/3’ü kadar da ücret alırlar. </a:t>
            </a:r>
          </a:p>
          <a:p>
            <a:pPr marL="0" indent="0" algn="just">
              <a:buNone/>
            </a:pPr>
            <a:r>
              <a:rPr lang="tr-TR" dirty="0"/>
              <a:t>	Ayrıca sağlık meslek lisesinden mezun olan öğrenciler sınavsız olarak alanlarıyla ilgili bölümlerde ön lisans eğitimi alabiliyorlar. İsterlerse sınavla lisans programlarına da devam edebilme imkanları mevcuttur.</a:t>
            </a:r>
          </a:p>
        </p:txBody>
      </p:sp>
    </p:spTree>
    <p:extLst>
      <p:ext uri="{BB962C8B-B14F-4D97-AF65-F5344CB8AC3E}">
        <p14:creationId xmlns:p14="http://schemas.microsoft.com/office/powerpoint/2010/main" val="276427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D64D14-8373-43C6-99BA-730136A9D413}"/>
              </a:ext>
            </a:extLst>
          </p:cNvPr>
          <p:cNvSpPr>
            <a:spLocks noGrp="1"/>
          </p:cNvSpPr>
          <p:nvPr>
            <p:ph idx="1"/>
          </p:nvPr>
        </p:nvSpPr>
        <p:spPr/>
        <p:txBody>
          <a:bodyPr/>
          <a:lstStyle/>
          <a:p>
            <a:pPr marL="0" indent="0">
              <a:buNone/>
            </a:pPr>
            <a:r>
              <a:rPr lang="tr-TR" dirty="0"/>
              <a:t>	Öğrenciler 2014 yılına kadar liseden mezun olunduğunda Hemşirelik, Acil Tıp Teknisyenliği, Radyoloji teknisyenliği gibi bölümlerden diploma alabiliyorlardı. Şuanda ise bunların önü kapatılıp sadece </a:t>
            </a:r>
            <a:r>
              <a:rPr lang="tr-TR" dirty="0">
                <a:solidFill>
                  <a:schemeClr val="bg2">
                    <a:lumMod val="50000"/>
                  </a:schemeClr>
                </a:solidFill>
              </a:rPr>
              <a:t>Hemşire yardımcılığı, Ebe yardımcılığı yada Sağlık Bakım Teknisyenliği alanlarından birini seçmektedirler.</a:t>
            </a:r>
          </a:p>
        </p:txBody>
      </p:sp>
    </p:spTree>
    <p:extLst>
      <p:ext uri="{BB962C8B-B14F-4D97-AF65-F5344CB8AC3E}">
        <p14:creationId xmlns:p14="http://schemas.microsoft.com/office/powerpoint/2010/main" val="175615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2E5FB26-022C-4553-B2D7-BAD6B07BA7AE}"/>
              </a:ext>
            </a:extLst>
          </p:cNvPr>
          <p:cNvGraphicFramePr>
            <a:graphicFrameLocks noGrp="1"/>
          </p:cNvGraphicFramePr>
          <p:nvPr>
            <p:ph idx="1"/>
            <p:extLst>
              <p:ext uri="{D42A27DB-BD31-4B8C-83A1-F6EECF244321}">
                <p14:modId xmlns:p14="http://schemas.microsoft.com/office/powerpoint/2010/main" val="1091594316"/>
              </p:ext>
            </p:extLst>
          </p:nvPr>
        </p:nvGraphicFramePr>
        <p:xfrm>
          <a:off x="827584" y="260648"/>
          <a:ext cx="7488832" cy="6249040"/>
        </p:xfrm>
        <a:graphic>
          <a:graphicData uri="http://schemas.openxmlformats.org/drawingml/2006/table">
            <a:tbl>
              <a:tblPr/>
              <a:tblGrid>
                <a:gridCol w="1872208">
                  <a:extLst>
                    <a:ext uri="{9D8B030D-6E8A-4147-A177-3AD203B41FA5}">
                      <a16:colId xmlns:a16="http://schemas.microsoft.com/office/drawing/2014/main" val="2850053020"/>
                    </a:ext>
                  </a:extLst>
                </a:gridCol>
                <a:gridCol w="1872208">
                  <a:extLst>
                    <a:ext uri="{9D8B030D-6E8A-4147-A177-3AD203B41FA5}">
                      <a16:colId xmlns:a16="http://schemas.microsoft.com/office/drawing/2014/main" val="323232613"/>
                    </a:ext>
                  </a:extLst>
                </a:gridCol>
                <a:gridCol w="1872208">
                  <a:extLst>
                    <a:ext uri="{9D8B030D-6E8A-4147-A177-3AD203B41FA5}">
                      <a16:colId xmlns:a16="http://schemas.microsoft.com/office/drawing/2014/main" val="2339953244"/>
                    </a:ext>
                  </a:extLst>
                </a:gridCol>
                <a:gridCol w="1872208">
                  <a:extLst>
                    <a:ext uri="{9D8B030D-6E8A-4147-A177-3AD203B41FA5}">
                      <a16:colId xmlns:a16="http://schemas.microsoft.com/office/drawing/2014/main" val="4259572980"/>
                    </a:ext>
                  </a:extLst>
                </a:gridCol>
              </a:tblGrid>
              <a:tr h="161748">
                <a:tc>
                  <a:txBody>
                    <a:bodyPr/>
                    <a:lstStyle/>
                    <a:p>
                      <a:pPr algn="ctr" fontAlgn="b"/>
                      <a:r>
                        <a:rPr lang="tr-TR" sz="1000" b="1">
                          <a:solidFill>
                            <a:srgbClr val="FFFFFF"/>
                          </a:solidFill>
                          <a:effectLst/>
                        </a:rPr>
                        <a:t>İl / İlçe / Okul</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4D515D"/>
                    </a:solidFill>
                  </a:tcPr>
                </a:tc>
                <a:tc>
                  <a:txBody>
                    <a:bodyPr/>
                    <a:lstStyle/>
                    <a:p>
                      <a:pPr algn="ctr" fontAlgn="b"/>
                      <a:r>
                        <a:rPr lang="tr-TR" sz="1000" b="1">
                          <a:solidFill>
                            <a:srgbClr val="FFFFFF"/>
                          </a:solidFill>
                          <a:effectLst/>
                        </a:rPr>
                        <a:t>Tür</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4D515D"/>
                    </a:solidFill>
                  </a:tcPr>
                </a:tc>
                <a:tc>
                  <a:txBody>
                    <a:bodyPr/>
                    <a:lstStyle/>
                    <a:p>
                      <a:pPr algn="ctr" fontAlgn="b"/>
                      <a:r>
                        <a:rPr lang="tr-TR" sz="1000" b="1">
                          <a:solidFill>
                            <a:srgbClr val="FFFFFF"/>
                          </a:solidFill>
                          <a:effectLst/>
                        </a:rPr>
                        <a:t>Dil</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4D515D"/>
                    </a:solidFill>
                  </a:tcPr>
                </a:tc>
                <a:tc>
                  <a:txBody>
                    <a:bodyPr/>
                    <a:lstStyle/>
                    <a:p>
                      <a:pPr algn="ctr" fontAlgn="b"/>
                      <a:r>
                        <a:rPr lang="tr-TR" sz="1000" b="1" dirty="0">
                          <a:solidFill>
                            <a:srgbClr val="FFFFFF"/>
                          </a:solidFill>
                          <a:effectLst/>
                        </a:rPr>
                        <a:t>A Gurubu Taban Puan</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4D515D"/>
                    </a:solidFill>
                  </a:tcPr>
                </a:tc>
                <a:extLst>
                  <a:ext uri="{0D108BD9-81ED-4DB2-BD59-A6C34878D82A}">
                    <a16:rowId xmlns:a16="http://schemas.microsoft.com/office/drawing/2014/main" val="1979402065"/>
                  </a:ext>
                </a:extLst>
              </a:tr>
              <a:tr h="716319">
                <a:tc>
                  <a:txBody>
                    <a:bodyPr/>
                    <a:lstStyle/>
                    <a:p>
                      <a:pPr algn="l" fontAlgn="b"/>
                      <a:r>
                        <a:rPr lang="tr-TR" sz="1000" b="1" dirty="0">
                          <a:solidFill>
                            <a:srgbClr val="000033"/>
                          </a:solidFill>
                          <a:effectLst/>
                        </a:rPr>
                        <a:t>Mersin / Anamur</a:t>
                      </a:r>
                      <a:br>
                        <a:rPr lang="tr-TR" sz="1000" dirty="0">
                          <a:solidFill>
                            <a:srgbClr val="000033"/>
                          </a:solidFill>
                          <a:effectLst/>
                        </a:rPr>
                      </a:br>
                      <a:r>
                        <a:rPr lang="tr-TR" sz="1000" dirty="0">
                          <a:solidFill>
                            <a:srgbClr val="000033"/>
                          </a:solidFill>
                          <a:effectLst/>
                        </a:rPr>
                        <a:t>LOKMAN HEKİM MESLEKİ VE TEKNİK ANADOLU LİSESİ  (Sağlık Hizmetleri Alanı)</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fi-FI" sz="1000" dirty="0">
                          <a:solidFill>
                            <a:srgbClr val="000033"/>
                          </a:solidFill>
                          <a:effectLst/>
                        </a:rPr>
                        <a:t>Mesleki ve Teknik Anadolu Lisesi</a:t>
                      </a:r>
                      <a:endParaRPr lang="fi-FI"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dirty="0">
                          <a:solidFill>
                            <a:srgbClr val="000033"/>
                          </a:solidFill>
                          <a:effectLst/>
                        </a:rPr>
                        <a:t>379.3356</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extLst>
                  <a:ext uri="{0D108BD9-81ED-4DB2-BD59-A6C34878D82A}">
                    <a16:rowId xmlns:a16="http://schemas.microsoft.com/office/drawing/2014/main" val="1163067743"/>
                  </a:ext>
                </a:extLst>
              </a:tr>
              <a:tr h="646997">
                <a:tc>
                  <a:txBody>
                    <a:bodyPr/>
                    <a:lstStyle/>
                    <a:p>
                      <a:pPr algn="l" fontAlgn="b"/>
                      <a:r>
                        <a:rPr lang="tr-TR" sz="1000" b="1">
                          <a:solidFill>
                            <a:srgbClr val="000033"/>
                          </a:solidFill>
                          <a:effectLst/>
                        </a:rPr>
                        <a:t>Mersin / Akdeniz</a:t>
                      </a:r>
                      <a:br>
                        <a:rPr lang="tr-TR" sz="1000">
                          <a:solidFill>
                            <a:srgbClr val="000033"/>
                          </a:solidFill>
                          <a:effectLst/>
                        </a:rPr>
                      </a:br>
                      <a:r>
                        <a:rPr lang="tr-TR" sz="1000">
                          <a:solidFill>
                            <a:srgbClr val="000033"/>
                          </a:solidFill>
                          <a:effectLst/>
                        </a:rPr>
                        <a:t>İMKB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dirty="0">
                          <a:solidFill>
                            <a:srgbClr val="000033"/>
                          </a:solidFill>
                          <a:effectLst/>
                        </a:rPr>
                        <a:t>373.3532</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2431843825"/>
                  </a:ext>
                </a:extLst>
              </a:tr>
              <a:tr h="716319">
                <a:tc>
                  <a:txBody>
                    <a:bodyPr/>
                    <a:lstStyle/>
                    <a:p>
                      <a:pPr algn="l" fontAlgn="b"/>
                      <a:r>
                        <a:rPr lang="tr-TR" sz="1000" b="1">
                          <a:solidFill>
                            <a:srgbClr val="000033"/>
                          </a:solidFill>
                          <a:effectLst/>
                        </a:rPr>
                        <a:t>Mersin / Silifke</a:t>
                      </a:r>
                      <a:br>
                        <a:rPr lang="tr-TR" sz="1000">
                          <a:solidFill>
                            <a:srgbClr val="000033"/>
                          </a:solidFill>
                          <a:effectLst/>
                        </a:rPr>
                      </a:br>
                      <a:r>
                        <a:rPr lang="tr-TR" sz="1000">
                          <a:solidFill>
                            <a:srgbClr val="000033"/>
                          </a:solidFill>
                          <a:effectLst/>
                        </a:rPr>
                        <a:t>GEVHER NESİBE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dirty="0">
                          <a:solidFill>
                            <a:srgbClr val="000033"/>
                          </a:solidFill>
                          <a:effectLst/>
                        </a:rPr>
                        <a:t>366.4862</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extLst>
                  <a:ext uri="{0D108BD9-81ED-4DB2-BD59-A6C34878D82A}">
                    <a16:rowId xmlns:a16="http://schemas.microsoft.com/office/drawing/2014/main" val="4000917704"/>
                  </a:ext>
                </a:extLst>
              </a:tr>
              <a:tr h="716319">
                <a:tc>
                  <a:txBody>
                    <a:bodyPr/>
                    <a:lstStyle/>
                    <a:p>
                      <a:pPr algn="l" fontAlgn="b"/>
                      <a:r>
                        <a:rPr lang="tr-TR" sz="1000" b="1">
                          <a:solidFill>
                            <a:srgbClr val="000033"/>
                          </a:solidFill>
                          <a:effectLst/>
                        </a:rPr>
                        <a:t>Mersin / Erdemli</a:t>
                      </a:r>
                      <a:br>
                        <a:rPr lang="tr-TR" sz="1000">
                          <a:solidFill>
                            <a:srgbClr val="000033"/>
                          </a:solidFill>
                          <a:effectLst/>
                        </a:rPr>
                      </a:br>
                      <a:r>
                        <a:rPr lang="tr-TR" sz="1000">
                          <a:solidFill>
                            <a:srgbClr val="000033"/>
                          </a:solidFill>
                          <a:effectLst/>
                        </a:rPr>
                        <a:t>ERDEMLİ KANUNİ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dirty="0">
                          <a:solidFill>
                            <a:srgbClr val="000033"/>
                          </a:solidFill>
                          <a:effectLst/>
                        </a:rPr>
                        <a:t>365.1106</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3603189843"/>
                  </a:ext>
                </a:extLst>
              </a:tr>
              <a:tr h="646997">
                <a:tc>
                  <a:txBody>
                    <a:bodyPr/>
                    <a:lstStyle/>
                    <a:p>
                      <a:pPr algn="l" fontAlgn="b"/>
                      <a:r>
                        <a:rPr lang="tr-TR" sz="1000" b="1">
                          <a:solidFill>
                            <a:srgbClr val="000033"/>
                          </a:solidFill>
                          <a:effectLst/>
                        </a:rPr>
                        <a:t>Mersin / Mezitli</a:t>
                      </a:r>
                      <a:br>
                        <a:rPr lang="tr-TR" sz="1000">
                          <a:solidFill>
                            <a:srgbClr val="000033"/>
                          </a:solidFill>
                          <a:effectLst/>
                        </a:rPr>
                      </a:br>
                      <a:r>
                        <a:rPr lang="tr-TR" sz="1000">
                          <a:solidFill>
                            <a:srgbClr val="000033"/>
                          </a:solidFill>
                          <a:effectLst/>
                        </a:rPr>
                        <a:t>DAVULTEPE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dirty="0">
                          <a:solidFill>
                            <a:srgbClr val="000033"/>
                          </a:solidFill>
                          <a:effectLst/>
                        </a:rPr>
                        <a:t>362.4569</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extLst>
                  <a:ext uri="{0D108BD9-81ED-4DB2-BD59-A6C34878D82A}">
                    <a16:rowId xmlns:a16="http://schemas.microsoft.com/office/drawing/2014/main" val="2795499484"/>
                  </a:ext>
                </a:extLst>
              </a:tr>
              <a:tr h="716319">
                <a:tc>
                  <a:txBody>
                    <a:bodyPr/>
                    <a:lstStyle/>
                    <a:p>
                      <a:pPr algn="l" fontAlgn="b"/>
                      <a:r>
                        <a:rPr lang="tr-TR" sz="1000" b="1">
                          <a:solidFill>
                            <a:srgbClr val="000033"/>
                          </a:solidFill>
                          <a:effectLst/>
                        </a:rPr>
                        <a:t>Mersin / Tarsus</a:t>
                      </a:r>
                      <a:br>
                        <a:rPr lang="tr-TR" sz="1000">
                          <a:solidFill>
                            <a:srgbClr val="000033"/>
                          </a:solidFill>
                          <a:effectLst/>
                        </a:rPr>
                      </a:br>
                      <a:r>
                        <a:rPr lang="tr-TR" sz="1000">
                          <a:solidFill>
                            <a:srgbClr val="000033"/>
                          </a:solidFill>
                          <a:effectLst/>
                        </a:rPr>
                        <a:t>GÜLSERİN GÜNAŞTI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dirty="0">
                          <a:solidFill>
                            <a:srgbClr val="000033"/>
                          </a:solidFill>
                          <a:effectLst/>
                        </a:rPr>
                        <a:t>359.3437</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425476186"/>
                  </a:ext>
                </a:extLst>
              </a:tr>
              <a:tr h="577676">
                <a:tc>
                  <a:txBody>
                    <a:bodyPr/>
                    <a:lstStyle/>
                    <a:p>
                      <a:pPr algn="l" fontAlgn="b"/>
                      <a:r>
                        <a:rPr lang="tr-TR" sz="1000" b="1">
                          <a:solidFill>
                            <a:srgbClr val="000033"/>
                          </a:solidFill>
                          <a:effectLst/>
                        </a:rPr>
                        <a:t>Mersin / Mut</a:t>
                      </a:r>
                      <a:br>
                        <a:rPr lang="tr-TR" sz="1000">
                          <a:solidFill>
                            <a:srgbClr val="000033"/>
                          </a:solidFill>
                          <a:effectLst/>
                        </a:rPr>
                      </a:br>
                      <a:r>
                        <a:rPr lang="tr-TR" sz="1000">
                          <a:solidFill>
                            <a:srgbClr val="000033"/>
                          </a:solidFill>
                          <a:effectLst/>
                        </a:rPr>
                        <a:t>GÖKSU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dirty="0">
                          <a:solidFill>
                            <a:srgbClr val="000033"/>
                          </a:solidFill>
                          <a:effectLst/>
                        </a:rPr>
                        <a:t>355.0974</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extLst>
                  <a:ext uri="{0D108BD9-81ED-4DB2-BD59-A6C34878D82A}">
                    <a16:rowId xmlns:a16="http://schemas.microsoft.com/office/drawing/2014/main" val="3496372224"/>
                  </a:ext>
                </a:extLst>
              </a:tr>
              <a:tr h="646997">
                <a:tc>
                  <a:txBody>
                    <a:bodyPr/>
                    <a:lstStyle/>
                    <a:p>
                      <a:pPr algn="l" fontAlgn="b"/>
                      <a:r>
                        <a:rPr lang="tr-TR" sz="1000" b="1">
                          <a:solidFill>
                            <a:srgbClr val="000033"/>
                          </a:solidFill>
                          <a:effectLst/>
                        </a:rPr>
                        <a:t>Mersin / Bozyazı</a:t>
                      </a:r>
                      <a:br>
                        <a:rPr lang="tr-TR" sz="1000">
                          <a:solidFill>
                            <a:srgbClr val="000033"/>
                          </a:solidFill>
                          <a:effectLst/>
                        </a:rPr>
                      </a:br>
                      <a:r>
                        <a:rPr lang="tr-TR" sz="1000">
                          <a:solidFill>
                            <a:srgbClr val="000033"/>
                          </a:solidFill>
                          <a:effectLst/>
                        </a:rPr>
                        <a:t>TEKMEN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tc>
                  <a:txBody>
                    <a:bodyPr/>
                    <a:lstStyle/>
                    <a:p>
                      <a:pPr algn="l" fontAlgn="b"/>
                      <a:r>
                        <a:rPr lang="tr-TR" sz="1000" dirty="0">
                          <a:solidFill>
                            <a:srgbClr val="000033"/>
                          </a:solidFill>
                          <a:effectLst/>
                        </a:rPr>
                        <a:t>352.0865</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3516695926"/>
                  </a:ext>
                </a:extLst>
              </a:tr>
              <a:tr h="646997">
                <a:tc>
                  <a:txBody>
                    <a:bodyPr/>
                    <a:lstStyle/>
                    <a:p>
                      <a:pPr algn="l" fontAlgn="b"/>
                      <a:r>
                        <a:rPr lang="tr-TR" sz="1000" b="1">
                          <a:solidFill>
                            <a:srgbClr val="000033"/>
                          </a:solidFill>
                          <a:effectLst/>
                        </a:rPr>
                        <a:t>Mersin / Toroslar</a:t>
                      </a:r>
                      <a:br>
                        <a:rPr lang="tr-TR" sz="1000">
                          <a:solidFill>
                            <a:srgbClr val="000033"/>
                          </a:solidFill>
                          <a:effectLst/>
                        </a:rPr>
                      </a:br>
                      <a:r>
                        <a:rPr lang="tr-TR" sz="1000">
                          <a:solidFill>
                            <a:srgbClr val="000033"/>
                          </a:solidFill>
                          <a:effectLst/>
                        </a:rPr>
                        <a:t>TOROSLAR MESLEKİ VE TEKNİK ANADOLU LİSESİ  (Sağlık Hizmetleri Alanı)</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fi-FI" sz="1000">
                          <a:solidFill>
                            <a:srgbClr val="000033"/>
                          </a:solidFill>
                          <a:effectLst/>
                        </a:rPr>
                        <a:t>Mesleki ve Teknik Anadolu Lisesi</a:t>
                      </a:r>
                      <a:endParaRPr lang="fi-FI"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a:solidFill>
                            <a:srgbClr val="000033"/>
                          </a:solidFill>
                          <a:effectLst/>
                        </a:rPr>
                        <a:t>İngilizce</a:t>
                      </a:r>
                      <a:endParaRPr lang="tr-TR" sz="100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tc>
                  <a:txBody>
                    <a:bodyPr/>
                    <a:lstStyle/>
                    <a:p>
                      <a:pPr algn="l" fontAlgn="b"/>
                      <a:r>
                        <a:rPr lang="tr-TR" sz="1000" dirty="0">
                          <a:solidFill>
                            <a:srgbClr val="000033"/>
                          </a:solidFill>
                          <a:effectLst/>
                        </a:rPr>
                        <a:t>350.8288</a:t>
                      </a:r>
                      <a:endParaRPr lang="tr-TR" sz="1000" dirty="0">
                        <a:effectLst/>
                      </a:endParaRPr>
                    </a:p>
                  </a:txBody>
                  <a:tcPr marL="16888" marR="16888" marT="8444" marB="8444" anchor="b">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A4E9FF"/>
                    </a:solidFill>
                  </a:tcPr>
                </a:tc>
                <a:extLst>
                  <a:ext uri="{0D108BD9-81ED-4DB2-BD59-A6C34878D82A}">
                    <a16:rowId xmlns:a16="http://schemas.microsoft.com/office/drawing/2014/main" val="2654364883"/>
                  </a:ext>
                </a:extLst>
              </a:tr>
            </a:tbl>
          </a:graphicData>
        </a:graphic>
      </p:graphicFrame>
      <p:sp>
        <p:nvSpPr>
          <p:cNvPr id="5" name="Rectangle 1">
            <a:extLst>
              <a:ext uri="{FF2B5EF4-FFF2-40B4-BE49-F238E27FC236}">
                <a16:creationId xmlns:a16="http://schemas.microsoft.com/office/drawing/2014/main" id="{BFC10328-9AB4-4D5C-94A8-95F344A9562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628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43954D-2007-4EE8-BC4D-8150FC6958A6}"/>
              </a:ext>
            </a:extLst>
          </p:cNvPr>
          <p:cNvSpPr>
            <a:spLocks noGrp="1"/>
          </p:cNvSpPr>
          <p:nvPr>
            <p:ph type="title"/>
          </p:nvPr>
        </p:nvSpPr>
        <p:spPr/>
        <p:txBody>
          <a:bodyPr>
            <a:normAutofit fontScale="90000"/>
          </a:bodyPr>
          <a:lstStyle/>
          <a:p>
            <a:r>
              <a:rPr lang="tr-TR" b="1" dirty="0">
                <a:solidFill>
                  <a:srgbClr val="00B050"/>
                </a:solidFill>
              </a:rPr>
              <a:t>YAHYA AKEL FEN LİSESİ</a:t>
            </a:r>
            <a:br>
              <a:rPr lang="tr-TR" dirty="0"/>
            </a:br>
            <a:endParaRPr lang="tr-TR" sz="3200" dirty="0"/>
          </a:p>
        </p:txBody>
      </p:sp>
      <p:graphicFrame>
        <p:nvGraphicFramePr>
          <p:cNvPr id="4" name="İçerik Yer Tutucusu 3">
            <a:extLst>
              <a:ext uri="{FF2B5EF4-FFF2-40B4-BE49-F238E27FC236}">
                <a16:creationId xmlns:a16="http://schemas.microsoft.com/office/drawing/2014/main" id="{0780B194-9827-4792-B174-D6D387BD430F}"/>
              </a:ext>
            </a:extLst>
          </p:cNvPr>
          <p:cNvGraphicFramePr>
            <a:graphicFrameLocks noGrp="1"/>
          </p:cNvGraphicFramePr>
          <p:nvPr>
            <p:ph idx="1"/>
            <p:extLst>
              <p:ext uri="{D42A27DB-BD31-4B8C-83A1-F6EECF244321}">
                <p14:modId xmlns:p14="http://schemas.microsoft.com/office/powerpoint/2010/main" val="1014453143"/>
              </p:ext>
            </p:extLst>
          </p:nvPr>
        </p:nvGraphicFramePr>
        <p:xfrm>
          <a:off x="454240" y="1052736"/>
          <a:ext cx="3703672" cy="2376264"/>
        </p:xfrm>
        <a:graphic>
          <a:graphicData uri="http://schemas.openxmlformats.org/drawingml/2006/table">
            <a:tbl>
              <a:tblPr firstRow="1" firstCol="1" bandRow="1">
                <a:tableStyleId>{5C22544A-7EE6-4342-B048-85BDC9FD1C3A}</a:tableStyleId>
              </a:tblPr>
              <a:tblGrid>
                <a:gridCol w="1660067">
                  <a:extLst>
                    <a:ext uri="{9D8B030D-6E8A-4147-A177-3AD203B41FA5}">
                      <a16:colId xmlns:a16="http://schemas.microsoft.com/office/drawing/2014/main" val="662655349"/>
                    </a:ext>
                  </a:extLst>
                </a:gridCol>
                <a:gridCol w="2043605">
                  <a:extLst>
                    <a:ext uri="{9D8B030D-6E8A-4147-A177-3AD203B41FA5}">
                      <a16:colId xmlns:a16="http://schemas.microsoft.com/office/drawing/2014/main" val="2070524330"/>
                    </a:ext>
                  </a:extLst>
                </a:gridCol>
              </a:tblGrid>
              <a:tr h="471944">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dirty="0">
                          <a:effectLst/>
                        </a:rPr>
                        <a:t>412.9408</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2136141228"/>
                  </a:ext>
                </a:extLst>
              </a:tr>
              <a:tr h="380864">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655073923"/>
                  </a:ext>
                </a:extLst>
              </a:tr>
              <a:tr h="380864">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dirty="0">
                          <a:effectLst/>
                        </a:rPr>
                        <a:t>Kız/Erkek</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766503408"/>
                  </a:ext>
                </a:extLst>
              </a:tr>
              <a:tr h="380864">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dirty="0">
                          <a:effectLst/>
                        </a:rPr>
                        <a:t>4 Yıl</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606614043"/>
                  </a:ext>
                </a:extLst>
              </a:tr>
              <a:tr h="380864">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932868651"/>
                  </a:ext>
                </a:extLst>
              </a:tr>
              <a:tr h="380864">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836748193"/>
                  </a:ext>
                </a:extLst>
              </a:tr>
            </a:tbl>
          </a:graphicData>
        </a:graphic>
      </p:graphicFrame>
      <p:graphicFrame>
        <p:nvGraphicFramePr>
          <p:cNvPr id="5" name="Tablo 4">
            <a:extLst>
              <a:ext uri="{FF2B5EF4-FFF2-40B4-BE49-F238E27FC236}">
                <a16:creationId xmlns:a16="http://schemas.microsoft.com/office/drawing/2014/main" id="{E8AA5B0E-E53D-4E11-A34D-DB70374A3580}"/>
              </a:ext>
            </a:extLst>
          </p:cNvPr>
          <p:cNvGraphicFramePr>
            <a:graphicFrameLocks noGrp="1"/>
          </p:cNvGraphicFramePr>
          <p:nvPr>
            <p:extLst>
              <p:ext uri="{D42A27DB-BD31-4B8C-83A1-F6EECF244321}">
                <p14:modId xmlns:p14="http://schemas.microsoft.com/office/powerpoint/2010/main" val="2989181515"/>
              </p:ext>
            </p:extLst>
          </p:nvPr>
        </p:nvGraphicFramePr>
        <p:xfrm>
          <a:off x="454240" y="3678702"/>
          <a:ext cx="3703672" cy="2342584"/>
        </p:xfrm>
        <a:graphic>
          <a:graphicData uri="http://schemas.openxmlformats.org/drawingml/2006/table">
            <a:tbl>
              <a:tblPr firstRow="1" firstCol="1" bandRow="1">
                <a:tableStyleId>{5C22544A-7EE6-4342-B048-85BDC9FD1C3A}</a:tableStyleId>
              </a:tblPr>
              <a:tblGrid>
                <a:gridCol w="1289253">
                  <a:extLst>
                    <a:ext uri="{9D8B030D-6E8A-4147-A177-3AD203B41FA5}">
                      <a16:colId xmlns:a16="http://schemas.microsoft.com/office/drawing/2014/main" val="1943384868"/>
                    </a:ext>
                  </a:extLst>
                </a:gridCol>
                <a:gridCol w="1289253">
                  <a:extLst>
                    <a:ext uri="{9D8B030D-6E8A-4147-A177-3AD203B41FA5}">
                      <a16:colId xmlns:a16="http://schemas.microsoft.com/office/drawing/2014/main" val="2505485141"/>
                    </a:ext>
                  </a:extLst>
                </a:gridCol>
                <a:gridCol w="562583">
                  <a:extLst>
                    <a:ext uri="{9D8B030D-6E8A-4147-A177-3AD203B41FA5}">
                      <a16:colId xmlns:a16="http://schemas.microsoft.com/office/drawing/2014/main" val="1045880875"/>
                    </a:ext>
                  </a:extLst>
                </a:gridCol>
                <a:gridCol w="562583">
                  <a:extLst>
                    <a:ext uri="{9D8B030D-6E8A-4147-A177-3AD203B41FA5}">
                      <a16:colId xmlns:a16="http://schemas.microsoft.com/office/drawing/2014/main" val="3875205852"/>
                    </a:ext>
                  </a:extLst>
                </a:gridCol>
              </a:tblGrid>
              <a:tr h="717118">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177575147"/>
                  </a:ext>
                </a:extLst>
              </a:tr>
              <a:tr h="541822">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Yahya Akel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412.9408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09629384"/>
                  </a:ext>
                </a:extLst>
              </a:tr>
              <a:tr h="54182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Yahya Akel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491.8371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1.4700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218800918"/>
                  </a:ext>
                </a:extLst>
              </a:tr>
              <a:tr h="54182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Yahya Akel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485.3584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1.4700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233402353"/>
                  </a:ext>
                </a:extLst>
              </a:tr>
            </a:tbl>
          </a:graphicData>
        </a:graphic>
      </p:graphicFrame>
      <p:pic>
        <p:nvPicPr>
          <p:cNvPr id="2049" name="Resim 1" descr="yahya akel fen lisesi ile ilgili gÃ¶rsel sonucu">
            <a:extLst>
              <a:ext uri="{FF2B5EF4-FFF2-40B4-BE49-F238E27FC236}">
                <a16:creationId xmlns:a16="http://schemas.microsoft.com/office/drawing/2014/main" id="{8A3021A3-1F45-482F-9FF0-85936CC29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00150"/>
            <a:ext cx="4359424" cy="366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560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EÅEKKÃR ETME RESÄ°MLERÄ° ile ilgili gÃ¶rsel sonucu">
            <a:extLst>
              <a:ext uri="{FF2B5EF4-FFF2-40B4-BE49-F238E27FC236}">
                <a16:creationId xmlns:a16="http://schemas.microsoft.com/office/drawing/2014/main" id="{227CC817-D313-43E4-AD8D-28EC979AAD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0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A901F1-BD37-4AAA-B90F-0EC2D3833EAF}"/>
              </a:ext>
            </a:extLst>
          </p:cNvPr>
          <p:cNvSpPr>
            <a:spLocks noGrp="1"/>
          </p:cNvSpPr>
          <p:nvPr>
            <p:ph type="title"/>
          </p:nvPr>
        </p:nvSpPr>
        <p:spPr/>
        <p:txBody>
          <a:bodyPr>
            <a:normAutofit fontScale="90000"/>
          </a:bodyPr>
          <a:lstStyle/>
          <a:p>
            <a:r>
              <a:rPr lang="tr-TR" b="1" dirty="0">
                <a:solidFill>
                  <a:srgbClr val="00B050"/>
                </a:solidFill>
              </a:rPr>
              <a:t>SESİN SARPKAYA FEN LİSESİ</a:t>
            </a:r>
            <a:br>
              <a:rPr lang="tr-TR" dirty="0"/>
            </a:br>
            <a:endParaRPr lang="tr-TR" dirty="0"/>
          </a:p>
        </p:txBody>
      </p:sp>
      <p:graphicFrame>
        <p:nvGraphicFramePr>
          <p:cNvPr id="6" name="İçerik Yer Tutucusu 5">
            <a:extLst>
              <a:ext uri="{FF2B5EF4-FFF2-40B4-BE49-F238E27FC236}">
                <a16:creationId xmlns:a16="http://schemas.microsoft.com/office/drawing/2014/main" id="{5B42ECC5-CC9B-4F91-87B4-074BE7B41483}"/>
              </a:ext>
            </a:extLst>
          </p:cNvPr>
          <p:cNvGraphicFramePr>
            <a:graphicFrameLocks noGrp="1"/>
          </p:cNvGraphicFramePr>
          <p:nvPr>
            <p:ph idx="1"/>
            <p:extLst>
              <p:ext uri="{D42A27DB-BD31-4B8C-83A1-F6EECF244321}">
                <p14:modId xmlns:p14="http://schemas.microsoft.com/office/powerpoint/2010/main" val="2101793755"/>
              </p:ext>
            </p:extLst>
          </p:nvPr>
        </p:nvGraphicFramePr>
        <p:xfrm>
          <a:off x="471995" y="1052736"/>
          <a:ext cx="3762375" cy="2304254"/>
        </p:xfrm>
        <a:graphic>
          <a:graphicData uri="http://schemas.openxmlformats.org/drawingml/2006/table">
            <a:tbl>
              <a:tblPr firstRow="1" firstCol="1" bandRow="1">
                <a:tableStyleId>{5C22544A-7EE6-4342-B048-85BDC9FD1C3A}</a:tableStyleId>
              </a:tblPr>
              <a:tblGrid>
                <a:gridCol w="2321383">
                  <a:extLst>
                    <a:ext uri="{9D8B030D-6E8A-4147-A177-3AD203B41FA5}">
                      <a16:colId xmlns:a16="http://schemas.microsoft.com/office/drawing/2014/main" val="494462189"/>
                    </a:ext>
                  </a:extLst>
                </a:gridCol>
                <a:gridCol w="1440992">
                  <a:extLst>
                    <a:ext uri="{9D8B030D-6E8A-4147-A177-3AD203B41FA5}">
                      <a16:colId xmlns:a16="http://schemas.microsoft.com/office/drawing/2014/main" val="2485369962"/>
                    </a:ext>
                  </a:extLst>
                </a:gridCol>
              </a:tblGrid>
              <a:tr h="379882">
                <a:tc>
                  <a:txBody>
                    <a:bodyPr/>
                    <a:lstStyle/>
                    <a:p>
                      <a:pPr>
                        <a:lnSpc>
                          <a:spcPct val="107000"/>
                        </a:lnSpc>
                        <a:spcAft>
                          <a:spcPts val="0"/>
                        </a:spcAft>
                      </a:pPr>
                      <a:r>
                        <a:rPr lang="tr-TR" sz="900" dirty="0">
                          <a:effectLst/>
                        </a:rPr>
                        <a:t>Yerleştirme Şekli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3222560870"/>
                  </a:ext>
                </a:extLst>
              </a:tr>
              <a:tr h="379882">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397.5656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614316597"/>
                  </a:ext>
                </a:extLst>
              </a:tr>
              <a:tr h="308898">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66689445"/>
                  </a:ext>
                </a:extLst>
              </a:tr>
              <a:tr h="308898">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4221236649"/>
                  </a:ext>
                </a:extLst>
              </a:tr>
              <a:tr h="308898">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157270787"/>
                  </a:ext>
                </a:extLst>
              </a:tr>
              <a:tr h="308898">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617623383"/>
                  </a:ext>
                </a:extLst>
              </a:tr>
              <a:tr h="308898">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058731175"/>
                  </a:ext>
                </a:extLst>
              </a:tr>
            </a:tbl>
          </a:graphicData>
        </a:graphic>
      </p:graphicFrame>
      <p:graphicFrame>
        <p:nvGraphicFramePr>
          <p:cNvPr id="7" name="Tablo 6">
            <a:extLst>
              <a:ext uri="{FF2B5EF4-FFF2-40B4-BE49-F238E27FC236}">
                <a16:creationId xmlns:a16="http://schemas.microsoft.com/office/drawing/2014/main" id="{1A6126C7-8F3B-4352-86AD-431AE08F3468}"/>
              </a:ext>
            </a:extLst>
          </p:cNvPr>
          <p:cNvGraphicFramePr>
            <a:graphicFrameLocks noGrp="1"/>
          </p:cNvGraphicFramePr>
          <p:nvPr>
            <p:extLst>
              <p:ext uri="{D42A27DB-BD31-4B8C-83A1-F6EECF244321}">
                <p14:modId xmlns:p14="http://schemas.microsoft.com/office/powerpoint/2010/main" val="3090934509"/>
              </p:ext>
            </p:extLst>
          </p:nvPr>
        </p:nvGraphicFramePr>
        <p:xfrm>
          <a:off x="471995" y="3645024"/>
          <a:ext cx="3762376" cy="2376265"/>
        </p:xfrm>
        <a:graphic>
          <a:graphicData uri="http://schemas.openxmlformats.org/drawingml/2006/table">
            <a:tbl>
              <a:tblPr firstRow="1" firstCol="1" bandRow="1">
                <a:tableStyleId>{5C22544A-7EE6-4342-B048-85BDC9FD1C3A}</a:tableStyleId>
              </a:tblPr>
              <a:tblGrid>
                <a:gridCol w="1309688">
                  <a:extLst>
                    <a:ext uri="{9D8B030D-6E8A-4147-A177-3AD203B41FA5}">
                      <a16:colId xmlns:a16="http://schemas.microsoft.com/office/drawing/2014/main" val="3567839202"/>
                    </a:ext>
                  </a:extLst>
                </a:gridCol>
                <a:gridCol w="1309688">
                  <a:extLst>
                    <a:ext uri="{9D8B030D-6E8A-4147-A177-3AD203B41FA5}">
                      <a16:colId xmlns:a16="http://schemas.microsoft.com/office/drawing/2014/main" val="3336611166"/>
                    </a:ext>
                  </a:extLst>
                </a:gridCol>
                <a:gridCol w="571500">
                  <a:extLst>
                    <a:ext uri="{9D8B030D-6E8A-4147-A177-3AD203B41FA5}">
                      <a16:colId xmlns:a16="http://schemas.microsoft.com/office/drawing/2014/main" val="3043338263"/>
                    </a:ext>
                  </a:extLst>
                </a:gridCol>
                <a:gridCol w="571500">
                  <a:extLst>
                    <a:ext uri="{9D8B030D-6E8A-4147-A177-3AD203B41FA5}">
                      <a16:colId xmlns:a16="http://schemas.microsoft.com/office/drawing/2014/main" val="1212585946"/>
                    </a:ext>
                  </a:extLst>
                </a:gridCol>
              </a:tblGrid>
              <a:tr h="729286">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89553457"/>
                  </a:ext>
                </a:extLst>
              </a:tr>
              <a:tr h="548993">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Sesim Sarpkaya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397.5656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884617888"/>
                  </a:ext>
                </a:extLst>
              </a:tr>
              <a:tr h="548993">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Sesim Sarpkaya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488.4677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2.5600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742778717"/>
                  </a:ext>
                </a:extLst>
              </a:tr>
              <a:tr h="548993">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Sesim Sarpkaya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482.2463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2.0000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136347195"/>
                  </a:ext>
                </a:extLst>
              </a:tr>
            </a:tbl>
          </a:graphicData>
        </a:graphic>
      </p:graphicFrame>
      <p:pic>
        <p:nvPicPr>
          <p:cNvPr id="3075" name="Resim 35" descr="sesim sarpkaya fen lisesi ile ilgili gÃ¶rsel sonucu">
            <a:extLst>
              <a:ext uri="{FF2B5EF4-FFF2-40B4-BE49-F238E27FC236}">
                <a16:creationId xmlns:a16="http://schemas.microsoft.com/office/drawing/2014/main" id="{1812A075-2795-4595-BEBD-6F344FEC2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17639"/>
            <a:ext cx="4421907" cy="3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4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12EC6D-EF92-4B76-BC86-66E9C72943E1}"/>
              </a:ext>
            </a:extLst>
          </p:cNvPr>
          <p:cNvSpPr>
            <a:spLocks noGrp="1"/>
          </p:cNvSpPr>
          <p:nvPr>
            <p:ph type="title"/>
          </p:nvPr>
        </p:nvSpPr>
        <p:spPr/>
        <p:txBody>
          <a:bodyPr>
            <a:normAutofit fontScale="90000"/>
          </a:bodyPr>
          <a:lstStyle/>
          <a:p>
            <a:r>
              <a:rPr lang="tr-TR" b="1" dirty="0">
                <a:solidFill>
                  <a:srgbClr val="00B050"/>
                </a:solidFill>
              </a:rPr>
              <a:t>75.Yıl Fen Lisesi</a:t>
            </a:r>
            <a:br>
              <a:rPr lang="tr-TR" dirty="0"/>
            </a:br>
            <a:endParaRPr lang="tr-TR" dirty="0"/>
          </a:p>
        </p:txBody>
      </p:sp>
      <p:graphicFrame>
        <p:nvGraphicFramePr>
          <p:cNvPr id="4" name="İçerik Yer Tutucusu 3">
            <a:extLst>
              <a:ext uri="{FF2B5EF4-FFF2-40B4-BE49-F238E27FC236}">
                <a16:creationId xmlns:a16="http://schemas.microsoft.com/office/drawing/2014/main" id="{4F9853A0-B05D-4EB4-9E9B-8C757D418143}"/>
              </a:ext>
            </a:extLst>
          </p:cNvPr>
          <p:cNvGraphicFramePr>
            <a:graphicFrameLocks noGrp="1"/>
          </p:cNvGraphicFramePr>
          <p:nvPr>
            <p:ph idx="1"/>
            <p:extLst>
              <p:ext uri="{D42A27DB-BD31-4B8C-83A1-F6EECF244321}">
                <p14:modId xmlns:p14="http://schemas.microsoft.com/office/powerpoint/2010/main" val="752806481"/>
              </p:ext>
            </p:extLst>
          </p:nvPr>
        </p:nvGraphicFramePr>
        <p:xfrm>
          <a:off x="457200" y="1052736"/>
          <a:ext cx="3970784" cy="2304257"/>
        </p:xfrm>
        <a:graphic>
          <a:graphicData uri="http://schemas.openxmlformats.org/drawingml/2006/table">
            <a:tbl>
              <a:tblPr firstRow="1" firstCol="1" bandRow="1">
                <a:tableStyleId>{5C22544A-7EE6-4342-B048-85BDC9FD1C3A}</a:tableStyleId>
              </a:tblPr>
              <a:tblGrid>
                <a:gridCol w="1824694">
                  <a:extLst>
                    <a:ext uri="{9D8B030D-6E8A-4147-A177-3AD203B41FA5}">
                      <a16:colId xmlns:a16="http://schemas.microsoft.com/office/drawing/2014/main" val="1524872789"/>
                    </a:ext>
                  </a:extLst>
                </a:gridCol>
                <a:gridCol w="2146090">
                  <a:extLst>
                    <a:ext uri="{9D8B030D-6E8A-4147-A177-3AD203B41FA5}">
                      <a16:colId xmlns:a16="http://schemas.microsoft.com/office/drawing/2014/main" val="2576915095"/>
                    </a:ext>
                  </a:extLst>
                </a:gridCol>
              </a:tblGrid>
              <a:tr h="381811">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4210956863"/>
                  </a:ext>
                </a:extLst>
              </a:tr>
              <a:tr h="381811">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380.1889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184596042"/>
                  </a:ext>
                </a:extLst>
              </a:tr>
              <a:tr h="308127">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758335322"/>
                  </a:ext>
                </a:extLst>
              </a:tr>
              <a:tr h="308127">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308154252"/>
                  </a:ext>
                </a:extLst>
              </a:tr>
              <a:tr h="308127">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723823462"/>
                  </a:ext>
                </a:extLst>
              </a:tr>
              <a:tr h="308127">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92783215"/>
                  </a:ext>
                </a:extLst>
              </a:tr>
              <a:tr h="308127">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368487706"/>
                  </a:ext>
                </a:extLst>
              </a:tr>
            </a:tbl>
          </a:graphicData>
        </a:graphic>
      </p:graphicFrame>
      <p:graphicFrame>
        <p:nvGraphicFramePr>
          <p:cNvPr id="5" name="Tablo 4">
            <a:extLst>
              <a:ext uri="{FF2B5EF4-FFF2-40B4-BE49-F238E27FC236}">
                <a16:creationId xmlns:a16="http://schemas.microsoft.com/office/drawing/2014/main" id="{F8AB1F05-D046-4729-937E-7B300AC22760}"/>
              </a:ext>
            </a:extLst>
          </p:cNvPr>
          <p:cNvGraphicFramePr>
            <a:graphicFrameLocks noGrp="1"/>
          </p:cNvGraphicFramePr>
          <p:nvPr>
            <p:extLst>
              <p:ext uri="{D42A27DB-BD31-4B8C-83A1-F6EECF244321}">
                <p14:modId xmlns:p14="http://schemas.microsoft.com/office/powerpoint/2010/main" val="3640339139"/>
              </p:ext>
            </p:extLst>
          </p:nvPr>
        </p:nvGraphicFramePr>
        <p:xfrm>
          <a:off x="457200" y="3861048"/>
          <a:ext cx="3970784" cy="2376264"/>
        </p:xfrm>
        <a:graphic>
          <a:graphicData uri="http://schemas.openxmlformats.org/drawingml/2006/table">
            <a:tbl>
              <a:tblPr firstRow="1" firstCol="1" bandRow="1">
                <a:tableStyleId>{5C22544A-7EE6-4342-B048-85BDC9FD1C3A}</a:tableStyleId>
              </a:tblPr>
              <a:tblGrid>
                <a:gridCol w="1382235">
                  <a:extLst>
                    <a:ext uri="{9D8B030D-6E8A-4147-A177-3AD203B41FA5}">
                      <a16:colId xmlns:a16="http://schemas.microsoft.com/office/drawing/2014/main" val="1627156946"/>
                    </a:ext>
                  </a:extLst>
                </a:gridCol>
                <a:gridCol w="1382235">
                  <a:extLst>
                    <a:ext uri="{9D8B030D-6E8A-4147-A177-3AD203B41FA5}">
                      <a16:colId xmlns:a16="http://schemas.microsoft.com/office/drawing/2014/main" val="2676710306"/>
                    </a:ext>
                  </a:extLst>
                </a:gridCol>
                <a:gridCol w="603157">
                  <a:extLst>
                    <a:ext uri="{9D8B030D-6E8A-4147-A177-3AD203B41FA5}">
                      <a16:colId xmlns:a16="http://schemas.microsoft.com/office/drawing/2014/main" val="2029059140"/>
                    </a:ext>
                  </a:extLst>
                </a:gridCol>
                <a:gridCol w="603157">
                  <a:extLst>
                    <a:ext uri="{9D8B030D-6E8A-4147-A177-3AD203B41FA5}">
                      <a16:colId xmlns:a16="http://schemas.microsoft.com/office/drawing/2014/main" val="2325972269"/>
                    </a:ext>
                  </a:extLst>
                </a:gridCol>
              </a:tblGrid>
              <a:tr h="727428">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57827509"/>
                  </a:ext>
                </a:extLst>
              </a:tr>
              <a:tr h="549612">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75.Yıl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380.1889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65138309"/>
                  </a:ext>
                </a:extLst>
              </a:tr>
              <a:tr h="549612">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Mersin 75.Yıl Fen Lisesi Taban Puanı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483.7290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4.2800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312388974"/>
                  </a:ext>
                </a:extLst>
              </a:tr>
              <a:tr h="549612">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Mersin 75.Yıl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475.8562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3.1700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118610255"/>
                  </a:ext>
                </a:extLst>
              </a:tr>
            </a:tbl>
          </a:graphicData>
        </a:graphic>
      </p:graphicFrame>
      <p:pic>
        <p:nvPicPr>
          <p:cNvPr id="4097" name="Resim 2" descr="MERSÄ°N 75. YIL FEN LÄ°SESÄ° ile ilgili gÃ¶rsel sonucu">
            <a:extLst>
              <a:ext uri="{FF2B5EF4-FFF2-40B4-BE49-F238E27FC236}">
                <a16:creationId xmlns:a16="http://schemas.microsoft.com/office/drawing/2014/main" id="{D5CE307B-FDF0-417E-8FC1-148983C05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0255"/>
            <a:ext cx="4346848" cy="317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2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9A26ED-B9D1-45F7-ACAB-B3023AAFCEBD}"/>
              </a:ext>
            </a:extLst>
          </p:cNvPr>
          <p:cNvSpPr>
            <a:spLocks noGrp="1"/>
          </p:cNvSpPr>
          <p:nvPr>
            <p:ph type="title"/>
          </p:nvPr>
        </p:nvSpPr>
        <p:spPr/>
        <p:txBody>
          <a:bodyPr>
            <a:normAutofit fontScale="90000"/>
          </a:bodyPr>
          <a:lstStyle/>
          <a:p>
            <a:br>
              <a:rPr lang="tr-TR" b="1" u="sng" dirty="0"/>
            </a:br>
            <a:r>
              <a:rPr lang="tr-TR" b="1" dirty="0">
                <a:solidFill>
                  <a:srgbClr val="00B050"/>
                </a:solidFill>
              </a:rPr>
              <a:t>TARSUS ŞEHİT HALİL ÖZDEMİR FEN LİSESİ</a:t>
            </a:r>
            <a:br>
              <a:rPr lang="tr-TR" dirty="0">
                <a:solidFill>
                  <a:srgbClr val="00B050"/>
                </a:solidFill>
              </a:rPr>
            </a:br>
            <a:endParaRPr lang="tr-TR" dirty="0">
              <a:solidFill>
                <a:srgbClr val="00B050"/>
              </a:solidFill>
            </a:endParaRPr>
          </a:p>
        </p:txBody>
      </p:sp>
      <p:graphicFrame>
        <p:nvGraphicFramePr>
          <p:cNvPr id="4" name="İçerik Yer Tutucusu 3">
            <a:extLst>
              <a:ext uri="{FF2B5EF4-FFF2-40B4-BE49-F238E27FC236}">
                <a16:creationId xmlns:a16="http://schemas.microsoft.com/office/drawing/2014/main" id="{5C77CD95-A1C9-46CF-9A68-C9658D701687}"/>
              </a:ext>
            </a:extLst>
          </p:cNvPr>
          <p:cNvGraphicFramePr>
            <a:graphicFrameLocks noGrp="1"/>
          </p:cNvGraphicFramePr>
          <p:nvPr>
            <p:ph idx="1"/>
            <p:extLst>
              <p:ext uri="{D42A27DB-BD31-4B8C-83A1-F6EECF244321}">
                <p14:modId xmlns:p14="http://schemas.microsoft.com/office/powerpoint/2010/main" val="370984984"/>
              </p:ext>
            </p:extLst>
          </p:nvPr>
        </p:nvGraphicFramePr>
        <p:xfrm>
          <a:off x="457200" y="1556792"/>
          <a:ext cx="3766323" cy="1872208"/>
        </p:xfrm>
        <a:graphic>
          <a:graphicData uri="http://schemas.openxmlformats.org/drawingml/2006/table">
            <a:tbl>
              <a:tblPr firstRow="1" firstCol="1" bandRow="1">
                <a:tableStyleId>{5C22544A-7EE6-4342-B048-85BDC9FD1C3A}</a:tableStyleId>
              </a:tblPr>
              <a:tblGrid>
                <a:gridCol w="1853640">
                  <a:extLst>
                    <a:ext uri="{9D8B030D-6E8A-4147-A177-3AD203B41FA5}">
                      <a16:colId xmlns:a16="http://schemas.microsoft.com/office/drawing/2014/main" val="3137531467"/>
                    </a:ext>
                  </a:extLst>
                </a:gridCol>
                <a:gridCol w="1912683">
                  <a:extLst>
                    <a:ext uri="{9D8B030D-6E8A-4147-A177-3AD203B41FA5}">
                      <a16:colId xmlns:a16="http://schemas.microsoft.com/office/drawing/2014/main" val="3115544206"/>
                    </a:ext>
                  </a:extLst>
                </a:gridCol>
              </a:tblGrid>
              <a:tr h="308654">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1221249686"/>
                  </a:ext>
                </a:extLst>
              </a:tr>
              <a:tr h="308654">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368.9696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3908791670"/>
                  </a:ext>
                </a:extLst>
              </a:tr>
              <a:tr h="250980">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250670019"/>
                  </a:ext>
                </a:extLst>
              </a:tr>
              <a:tr h="250980">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Yok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37285844"/>
                  </a:ext>
                </a:extLst>
              </a:tr>
              <a:tr h="250980">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718198880"/>
                  </a:ext>
                </a:extLst>
              </a:tr>
              <a:tr h="250980">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294021155"/>
                  </a:ext>
                </a:extLst>
              </a:tr>
              <a:tr h="250980">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2060543445"/>
                  </a:ext>
                </a:extLst>
              </a:tr>
            </a:tbl>
          </a:graphicData>
        </a:graphic>
      </p:graphicFrame>
      <p:graphicFrame>
        <p:nvGraphicFramePr>
          <p:cNvPr id="5" name="Tablo 4">
            <a:extLst>
              <a:ext uri="{FF2B5EF4-FFF2-40B4-BE49-F238E27FC236}">
                <a16:creationId xmlns:a16="http://schemas.microsoft.com/office/drawing/2014/main" id="{E09A4E77-320E-4A1F-91AB-8B13C8BB2ABA}"/>
              </a:ext>
            </a:extLst>
          </p:cNvPr>
          <p:cNvGraphicFramePr>
            <a:graphicFrameLocks noGrp="1"/>
          </p:cNvGraphicFramePr>
          <p:nvPr>
            <p:extLst>
              <p:ext uri="{D42A27DB-BD31-4B8C-83A1-F6EECF244321}">
                <p14:modId xmlns:p14="http://schemas.microsoft.com/office/powerpoint/2010/main" val="3756085754"/>
              </p:ext>
            </p:extLst>
          </p:nvPr>
        </p:nvGraphicFramePr>
        <p:xfrm>
          <a:off x="461147" y="3717032"/>
          <a:ext cx="3762376" cy="2298700"/>
        </p:xfrm>
        <a:graphic>
          <a:graphicData uri="http://schemas.openxmlformats.org/drawingml/2006/table">
            <a:tbl>
              <a:tblPr firstRow="1" firstCol="1" bandRow="1">
                <a:tableStyleId>{5C22544A-7EE6-4342-B048-85BDC9FD1C3A}</a:tableStyleId>
              </a:tblPr>
              <a:tblGrid>
                <a:gridCol w="1287463">
                  <a:extLst>
                    <a:ext uri="{9D8B030D-6E8A-4147-A177-3AD203B41FA5}">
                      <a16:colId xmlns:a16="http://schemas.microsoft.com/office/drawing/2014/main" val="2787844759"/>
                    </a:ext>
                  </a:extLst>
                </a:gridCol>
                <a:gridCol w="44450">
                  <a:extLst>
                    <a:ext uri="{9D8B030D-6E8A-4147-A177-3AD203B41FA5}">
                      <a16:colId xmlns:a16="http://schemas.microsoft.com/office/drawing/2014/main" val="2757292855"/>
                    </a:ext>
                  </a:extLst>
                </a:gridCol>
                <a:gridCol w="1287463">
                  <a:extLst>
                    <a:ext uri="{9D8B030D-6E8A-4147-A177-3AD203B41FA5}">
                      <a16:colId xmlns:a16="http://schemas.microsoft.com/office/drawing/2014/main" val="1210475660"/>
                    </a:ext>
                  </a:extLst>
                </a:gridCol>
                <a:gridCol w="571500">
                  <a:extLst>
                    <a:ext uri="{9D8B030D-6E8A-4147-A177-3AD203B41FA5}">
                      <a16:colId xmlns:a16="http://schemas.microsoft.com/office/drawing/2014/main" val="4198377289"/>
                    </a:ext>
                  </a:extLst>
                </a:gridCol>
                <a:gridCol w="571500">
                  <a:extLst>
                    <a:ext uri="{9D8B030D-6E8A-4147-A177-3AD203B41FA5}">
                      <a16:colId xmlns:a16="http://schemas.microsoft.com/office/drawing/2014/main" val="2387383310"/>
                    </a:ext>
                  </a:extLst>
                </a:gridCol>
              </a:tblGrid>
              <a:tr h="0">
                <a:tc gridSpan="3">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50547745"/>
                  </a:ext>
                </a:extLst>
              </a:tr>
              <a:tr h="0">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gridSpan="2">
                  <a:txBody>
                    <a:bodyPr/>
                    <a:lstStyle/>
                    <a:p>
                      <a:pPr>
                        <a:lnSpc>
                          <a:spcPts val="1125"/>
                        </a:lnSpc>
                        <a:spcAft>
                          <a:spcPts val="0"/>
                        </a:spcAft>
                      </a:pPr>
                      <a:r>
                        <a:rPr lang="tr-TR" sz="850">
                          <a:effectLst/>
                        </a:rPr>
                        <a:t>Tarsus Şehit Halil Özdemir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gn="ctr">
                        <a:lnSpc>
                          <a:spcPts val="1125"/>
                        </a:lnSpc>
                        <a:spcAft>
                          <a:spcPts val="0"/>
                        </a:spcAft>
                      </a:pPr>
                      <a:r>
                        <a:rPr lang="tr-TR" sz="850">
                          <a:effectLst/>
                        </a:rPr>
                        <a:t>368.9696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037553613"/>
                  </a:ext>
                </a:extLst>
              </a:tr>
              <a:tr h="0">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gridSpan="2">
                  <a:txBody>
                    <a:bodyPr/>
                    <a:lstStyle/>
                    <a:p>
                      <a:pPr>
                        <a:lnSpc>
                          <a:spcPts val="1125"/>
                        </a:lnSpc>
                        <a:spcAft>
                          <a:spcPts val="0"/>
                        </a:spcAft>
                      </a:pPr>
                      <a:r>
                        <a:rPr lang="tr-TR" sz="850">
                          <a:effectLst/>
                        </a:rPr>
                        <a:t>Tarsus Şehit Halil Özdemir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gn="ctr">
                        <a:lnSpc>
                          <a:spcPts val="1125"/>
                        </a:lnSpc>
                        <a:spcAft>
                          <a:spcPts val="0"/>
                        </a:spcAft>
                      </a:pPr>
                      <a:r>
                        <a:rPr lang="tr-TR" sz="850">
                          <a:effectLst/>
                        </a:rPr>
                        <a:t>481.2863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5.1900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481153903"/>
                  </a:ext>
                </a:extLst>
              </a:tr>
              <a:tr h="0">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gridSpan="2">
                  <a:txBody>
                    <a:bodyPr/>
                    <a:lstStyle/>
                    <a:p>
                      <a:pPr>
                        <a:lnSpc>
                          <a:spcPts val="1125"/>
                        </a:lnSpc>
                        <a:spcAft>
                          <a:spcPts val="0"/>
                        </a:spcAft>
                      </a:pPr>
                      <a:r>
                        <a:rPr lang="tr-TR" sz="850">
                          <a:effectLst/>
                        </a:rPr>
                        <a:t>Tarsus Şehit Halil Özdemir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gn="ctr">
                        <a:lnSpc>
                          <a:spcPts val="1125"/>
                        </a:lnSpc>
                        <a:spcAft>
                          <a:spcPts val="0"/>
                        </a:spcAft>
                      </a:pPr>
                      <a:r>
                        <a:rPr lang="tr-TR" sz="850">
                          <a:effectLst/>
                        </a:rPr>
                        <a:t>467.7886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4.7800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049243345"/>
                  </a:ext>
                </a:extLst>
              </a:tr>
              <a:tr h="0">
                <a:tc gridSpan="2">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r>
                        <a:rPr lang="tr-TR" sz="850">
                          <a:effectLst/>
                        </a:rPr>
                        <a:t>Eyüp Aygar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489.6801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0.8100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87044935"/>
                  </a:ext>
                </a:extLst>
              </a:tr>
            </a:tbl>
          </a:graphicData>
        </a:graphic>
      </p:graphicFrame>
      <p:pic>
        <p:nvPicPr>
          <p:cNvPr id="5121" name="Resim 1" descr="TARSUS ÅEHÄ°T HALÄ°L ÃZDEMÄ°R FEN LÄ°SESÄ° ile ilgili gÃ¶rsel sonucu">
            <a:extLst>
              <a:ext uri="{FF2B5EF4-FFF2-40B4-BE49-F238E27FC236}">
                <a16:creationId xmlns:a16="http://schemas.microsoft.com/office/drawing/2014/main" id="{4B6AC86F-8D5E-477D-95B2-9E1C453FA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34684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8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96FB50-C36E-406D-A963-E608ECDDE1E1}"/>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ERDEMLİ BORSA İSTANBUL FEN LİSESİ</a:t>
            </a:r>
            <a:br>
              <a:rPr lang="tr-TR" dirty="0">
                <a:solidFill>
                  <a:srgbClr val="00B050"/>
                </a:solidFill>
              </a:rPr>
            </a:br>
            <a:endParaRPr lang="tr-TR" dirty="0">
              <a:solidFill>
                <a:srgbClr val="00B050"/>
              </a:solidFill>
            </a:endParaRPr>
          </a:p>
        </p:txBody>
      </p:sp>
      <p:graphicFrame>
        <p:nvGraphicFramePr>
          <p:cNvPr id="4" name="İçerik Yer Tutucusu 3">
            <a:extLst>
              <a:ext uri="{FF2B5EF4-FFF2-40B4-BE49-F238E27FC236}">
                <a16:creationId xmlns:a16="http://schemas.microsoft.com/office/drawing/2014/main" id="{4B825EA7-D05E-4C00-8F5D-2F68FB5168D5}"/>
              </a:ext>
            </a:extLst>
          </p:cNvPr>
          <p:cNvGraphicFramePr>
            <a:graphicFrameLocks noGrp="1"/>
          </p:cNvGraphicFramePr>
          <p:nvPr>
            <p:ph idx="1"/>
            <p:extLst>
              <p:ext uri="{D42A27DB-BD31-4B8C-83A1-F6EECF244321}">
                <p14:modId xmlns:p14="http://schemas.microsoft.com/office/powerpoint/2010/main" val="1743947342"/>
              </p:ext>
            </p:extLst>
          </p:nvPr>
        </p:nvGraphicFramePr>
        <p:xfrm>
          <a:off x="611560" y="1556792"/>
          <a:ext cx="3762376" cy="2088234"/>
        </p:xfrm>
        <a:graphic>
          <a:graphicData uri="http://schemas.openxmlformats.org/drawingml/2006/table">
            <a:tbl>
              <a:tblPr firstRow="1" firstCol="1" bandRow="1">
                <a:tableStyleId>{5C22544A-7EE6-4342-B048-85BDC9FD1C3A}</a:tableStyleId>
              </a:tblPr>
              <a:tblGrid>
                <a:gridCol w="1879551">
                  <a:extLst>
                    <a:ext uri="{9D8B030D-6E8A-4147-A177-3AD203B41FA5}">
                      <a16:colId xmlns:a16="http://schemas.microsoft.com/office/drawing/2014/main" val="1507111986"/>
                    </a:ext>
                  </a:extLst>
                </a:gridCol>
                <a:gridCol w="1882825">
                  <a:extLst>
                    <a:ext uri="{9D8B030D-6E8A-4147-A177-3AD203B41FA5}">
                      <a16:colId xmlns:a16="http://schemas.microsoft.com/office/drawing/2014/main" val="1363428027"/>
                    </a:ext>
                  </a:extLst>
                </a:gridCol>
              </a:tblGrid>
              <a:tr h="346017">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974999860"/>
                  </a:ext>
                </a:extLst>
              </a:tr>
              <a:tr h="346017">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362.9926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469186624"/>
                  </a:ext>
                </a:extLst>
              </a:tr>
              <a:tr h="279240">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569758905"/>
                  </a:ext>
                </a:extLst>
              </a:tr>
              <a:tr h="279240">
                <a:tc>
                  <a:txBody>
                    <a:bodyPr/>
                    <a:lstStyle/>
                    <a:p>
                      <a:pPr>
                        <a:lnSpc>
                          <a:spcPct val="107000"/>
                        </a:lnSpc>
                        <a:spcAft>
                          <a:spcPts val="0"/>
                        </a:spcAft>
                      </a:pPr>
                      <a:r>
                        <a:rPr lang="tr-TR" sz="900">
                          <a:effectLst/>
                        </a:rPr>
                        <a:t>Pansiyon</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4005377558"/>
                  </a:ext>
                </a:extLst>
              </a:tr>
              <a:tr h="279240">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426975178"/>
                  </a:ext>
                </a:extLst>
              </a:tr>
              <a:tr h="279240">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080634262"/>
                  </a:ext>
                </a:extLst>
              </a:tr>
              <a:tr h="279240">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466761199"/>
                  </a:ext>
                </a:extLst>
              </a:tr>
            </a:tbl>
          </a:graphicData>
        </a:graphic>
      </p:graphicFrame>
      <p:graphicFrame>
        <p:nvGraphicFramePr>
          <p:cNvPr id="5" name="Tablo 4">
            <a:extLst>
              <a:ext uri="{FF2B5EF4-FFF2-40B4-BE49-F238E27FC236}">
                <a16:creationId xmlns:a16="http://schemas.microsoft.com/office/drawing/2014/main" id="{3622DF8A-E2D9-4271-93C9-E6E343BA3F47}"/>
              </a:ext>
            </a:extLst>
          </p:cNvPr>
          <p:cNvGraphicFramePr>
            <a:graphicFrameLocks noGrp="1"/>
          </p:cNvGraphicFramePr>
          <p:nvPr>
            <p:extLst>
              <p:ext uri="{D42A27DB-BD31-4B8C-83A1-F6EECF244321}">
                <p14:modId xmlns:p14="http://schemas.microsoft.com/office/powerpoint/2010/main" val="232534519"/>
              </p:ext>
            </p:extLst>
          </p:nvPr>
        </p:nvGraphicFramePr>
        <p:xfrm>
          <a:off x="611560" y="4005064"/>
          <a:ext cx="3762376" cy="2160239"/>
        </p:xfrm>
        <a:graphic>
          <a:graphicData uri="http://schemas.openxmlformats.org/drawingml/2006/table">
            <a:tbl>
              <a:tblPr firstRow="1" firstCol="1" bandRow="1">
                <a:tableStyleId>{5C22544A-7EE6-4342-B048-85BDC9FD1C3A}</a:tableStyleId>
              </a:tblPr>
              <a:tblGrid>
                <a:gridCol w="1309688">
                  <a:extLst>
                    <a:ext uri="{9D8B030D-6E8A-4147-A177-3AD203B41FA5}">
                      <a16:colId xmlns:a16="http://schemas.microsoft.com/office/drawing/2014/main" val="1660950766"/>
                    </a:ext>
                  </a:extLst>
                </a:gridCol>
                <a:gridCol w="1309688">
                  <a:extLst>
                    <a:ext uri="{9D8B030D-6E8A-4147-A177-3AD203B41FA5}">
                      <a16:colId xmlns:a16="http://schemas.microsoft.com/office/drawing/2014/main" val="1703355663"/>
                    </a:ext>
                  </a:extLst>
                </a:gridCol>
                <a:gridCol w="571500">
                  <a:extLst>
                    <a:ext uri="{9D8B030D-6E8A-4147-A177-3AD203B41FA5}">
                      <a16:colId xmlns:a16="http://schemas.microsoft.com/office/drawing/2014/main" val="3375139862"/>
                    </a:ext>
                  </a:extLst>
                </a:gridCol>
                <a:gridCol w="571500">
                  <a:extLst>
                    <a:ext uri="{9D8B030D-6E8A-4147-A177-3AD203B41FA5}">
                      <a16:colId xmlns:a16="http://schemas.microsoft.com/office/drawing/2014/main" val="2153031416"/>
                    </a:ext>
                  </a:extLst>
                </a:gridCol>
              </a:tblGrid>
              <a:tr h="662987">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3934369993"/>
                  </a:ext>
                </a:extLst>
              </a:tr>
              <a:tr h="499084">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Erdemli Borsa İstanbul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362.9926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853496799"/>
                  </a:ext>
                </a:extLst>
              </a:tr>
              <a:tr h="499084">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dirty="0">
                          <a:effectLst/>
                        </a:rPr>
                        <a:t>Erdemli Borsa İstanbul Fen Lisesi Taban Puanı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477.7710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6.9100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205423971"/>
                  </a:ext>
                </a:extLst>
              </a:tr>
              <a:tr h="499084">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Erdemli Borsa İstanbul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466.7935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4.9900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4234587621"/>
                  </a:ext>
                </a:extLst>
              </a:tr>
            </a:tbl>
          </a:graphicData>
        </a:graphic>
      </p:graphicFrame>
      <p:pic>
        <p:nvPicPr>
          <p:cNvPr id="6145" name="Resim 7" descr="Erdemli Borsa Ä°stanbul Fen Lisesi FotoÄrafÄ±">
            <a:extLst>
              <a:ext uri="{FF2B5EF4-FFF2-40B4-BE49-F238E27FC236}">
                <a16:creationId xmlns:a16="http://schemas.microsoft.com/office/drawing/2014/main" id="{2B34E90A-D4EC-4543-9925-406F7CC97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59151"/>
            <a:ext cx="4114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1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ADB7ED-D7E3-4467-B711-FE9D56EB29BB}"/>
              </a:ext>
            </a:extLst>
          </p:cNvPr>
          <p:cNvSpPr>
            <a:spLocks noGrp="1"/>
          </p:cNvSpPr>
          <p:nvPr>
            <p:ph type="title"/>
          </p:nvPr>
        </p:nvSpPr>
        <p:spPr/>
        <p:txBody>
          <a:bodyPr>
            <a:normAutofit fontScale="90000"/>
          </a:bodyPr>
          <a:lstStyle/>
          <a:p>
            <a:br>
              <a:rPr lang="tr-TR" b="1" dirty="0">
                <a:solidFill>
                  <a:srgbClr val="00B050"/>
                </a:solidFill>
              </a:rPr>
            </a:br>
            <a:r>
              <a:rPr lang="tr-TR" b="1" dirty="0">
                <a:solidFill>
                  <a:srgbClr val="00B050"/>
                </a:solidFill>
              </a:rPr>
              <a:t>SİLİFKE FEN LİSESİ</a:t>
            </a:r>
            <a:br>
              <a:rPr lang="tr-TR" dirty="0">
                <a:solidFill>
                  <a:srgbClr val="00B050"/>
                </a:solidFill>
              </a:rPr>
            </a:br>
            <a:endParaRPr lang="tr-TR" dirty="0">
              <a:solidFill>
                <a:srgbClr val="00B050"/>
              </a:solidFill>
            </a:endParaRPr>
          </a:p>
        </p:txBody>
      </p:sp>
      <p:graphicFrame>
        <p:nvGraphicFramePr>
          <p:cNvPr id="4" name="İçerik Yer Tutucusu 3">
            <a:extLst>
              <a:ext uri="{FF2B5EF4-FFF2-40B4-BE49-F238E27FC236}">
                <a16:creationId xmlns:a16="http://schemas.microsoft.com/office/drawing/2014/main" id="{6D36EE4B-D708-465D-A112-42E0EEB897F1}"/>
              </a:ext>
            </a:extLst>
          </p:cNvPr>
          <p:cNvGraphicFramePr>
            <a:graphicFrameLocks noGrp="1"/>
          </p:cNvGraphicFramePr>
          <p:nvPr>
            <p:ph idx="1"/>
            <p:extLst>
              <p:ext uri="{D42A27DB-BD31-4B8C-83A1-F6EECF244321}">
                <p14:modId xmlns:p14="http://schemas.microsoft.com/office/powerpoint/2010/main" val="4014037286"/>
              </p:ext>
            </p:extLst>
          </p:nvPr>
        </p:nvGraphicFramePr>
        <p:xfrm>
          <a:off x="471994" y="1417638"/>
          <a:ext cx="4027996" cy="1795337"/>
        </p:xfrm>
        <a:graphic>
          <a:graphicData uri="http://schemas.openxmlformats.org/drawingml/2006/table">
            <a:tbl>
              <a:tblPr firstRow="1" firstCol="1" bandRow="1">
                <a:tableStyleId>{5C22544A-7EE6-4342-B048-85BDC9FD1C3A}</a:tableStyleId>
              </a:tblPr>
              <a:tblGrid>
                <a:gridCol w="1982425">
                  <a:extLst>
                    <a:ext uri="{9D8B030D-6E8A-4147-A177-3AD203B41FA5}">
                      <a16:colId xmlns:a16="http://schemas.microsoft.com/office/drawing/2014/main" val="4080617171"/>
                    </a:ext>
                  </a:extLst>
                </a:gridCol>
                <a:gridCol w="2045571">
                  <a:extLst>
                    <a:ext uri="{9D8B030D-6E8A-4147-A177-3AD203B41FA5}">
                      <a16:colId xmlns:a16="http://schemas.microsoft.com/office/drawing/2014/main" val="1272331994"/>
                    </a:ext>
                  </a:extLst>
                </a:gridCol>
              </a:tblGrid>
              <a:tr h="295981">
                <a:tc>
                  <a:txBody>
                    <a:bodyPr/>
                    <a:lstStyle/>
                    <a:p>
                      <a:pPr>
                        <a:lnSpc>
                          <a:spcPct val="107000"/>
                        </a:lnSpc>
                        <a:spcAft>
                          <a:spcPts val="0"/>
                        </a:spcAft>
                      </a:pPr>
                      <a:r>
                        <a:rPr lang="tr-TR" sz="900">
                          <a:effectLst/>
                        </a:rPr>
                        <a:t>Yerleştirme Şekli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Merkezi Sınav</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2698804984"/>
                  </a:ext>
                </a:extLst>
              </a:tr>
              <a:tr h="295981">
                <a:tc>
                  <a:txBody>
                    <a:bodyPr/>
                    <a:lstStyle/>
                    <a:p>
                      <a:pPr>
                        <a:lnSpc>
                          <a:spcPct val="107000"/>
                        </a:lnSpc>
                        <a:spcAft>
                          <a:spcPts val="0"/>
                        </a:spcAft>
                      </a:pPr>
                      <a:r>
                        <a:rPr lang="tr-TR" sz="90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tc>
                  <a:txBody>
                    <a:bodyPr/>
                    <a:lstStyle/>
                    <a:p>
                      <a:pPr>
                        <a:lnSpc>
                          <a:spcPct val="107000"/>
                        </a:lnSpc>
                        <a:spcAft>
                          <a:spcPts val="0"/>
                        </a:spcAft>
                      </a:pPr>
                      <a:r>
                        <a:rPr lang="tr-TR" sz="900">
                          <a:effectLst/>
                        </a:rPr>
                        <a:t>360.5450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28575" marB="28575" anchor="b"/>
                </a:tc>
                <a:extLst>
                  <a:ext uri="{0D108BD9-81ED-4DB2-BD59-A6C34878D82A}">
                    <a16:rowId xmlns:a16="http://schemas.microsoft.com/office/drawing/2014/main" val="3203589841"/>
                  </a:ext>
                </a:extLst>
              </a:tr>
              <a:tr h="240675">
                <a:tc>
                  <a:txBody>
                    <a:bodyPr/>
                    <a:lstStyle/>
                    <a:p>
                      <a:pPr>
                        <a:lnSpc>
                          <a:spcPct val="107000"/>
                        </a:lnSpc>
                        <a:spcAft>
                          <a:spcPts val="0"/>
                        </a:spcAft>
                      </a:pPr>
                      <a:r>
                        <a:rPr lang="tr-TR" sz="900">
                          <a:effectLst/>
                        </a:rPr>
                        <a:t>Kontenjan Türü</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750105944"/>
                  </a:ext>
                </a:extLst>
              </a:tr>
              <a:tr h="240675">
                <a:tc>
                  <a:txBody>
                    <a:bodyPr/>
                    <a:lstStyle/>
                    <a:p>
                      <a:pPr>
                        <a:lnSpc>
                          <a:spcPct val="107000"/>
                        </a:lnSpc>
                        <a:spcAft>
                          <a:spcPts val="0"/>
                        </a:spcAft>
                      </a:pPr>
                      <a:r>
                        <a:rPr lang="tr-TR" sz="900" dirty="0">
                          <a:effectLst/>
                        </a:rPr>
                        <a:t>Pansiyon</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Kız/Erkek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3930432520"/>
                  </a:ext>
                </a:extLst>
              </a:tr>
              <a:tr h="240675">
                <a:tc>
                  <a:txBody>
                    <a:bodyPr/>
                    <a:lstStyle/>
                    <a:p>
                      <a:pPr>
                        <a:lnSpc>
                          <a:spcPct val="107000"/>
                        </a:lnSpc>
                        <a:spcAft>
                          <a:spcPts val="0"/>
                        </a:spcAft>
                      </a:pPr>
                      <a:r>
                        <a:rPr lang="tr-TR" sz="900">
                          <a:effectLst/>
                        </a:rPr>
                        <a:t>Eğitim Süresi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4 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725645129"/>
                  </a:ext>
                </a:extLst>
              </a:tr>
              <a:tr h="240675">
                <a:tc>
                  <a:txBody>
                    <a:bodyPr/>
                    <a:lstStyle/>
                    <a:p>
                      <a:pPr>
                        <a:lnSpc>
                          <a:spcPct val="107000"/>
                        </a:lnSpc>
                        <a:spcAft>
                          <a:spcPts val="0"/>
                        </a:spcAft>
                      </a:pPr>
                      <a:r>
                        <a:rPr lang="tr-TR" sz="900">
                          <a:effectLst/>
                        </a:rPr>
                        <a:t>Y.Dil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a:lnSpc>
                          <a:spcPct val="107000"/>
                        </a:lnSpc>
                        <a:spcAft>
                          <a:spcPts val="0"/>
                        </a:spcAft>
                      </a:pPr>
                      <a:r>
                        <a:rPr lang="tr-TR" sz="9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151162299"/>
                  </a:ext>
                </a:extLst>
              </a:tr>
              <a:tr h="240675">
                <a:tc>
                  <a:txBody>
                    <a:bodyPr/>
                    <a:lstStyle/>
                    <a:p>
                      <a:pPr>
                        <a:lnSpc>
                          <a:spcPct val="107000"/>
                        </a:lnSpc>
                        <a:spcAft>
                          <a:spcPts val="0"/>
                        </a:spcAft>
                      </a:pPr>
                      <a:r>
                        <a:rPr lang="tr-TR" sz="900">
                          <a:effectLst/>
                        </a:rPr>
                        <a:t>Proje Okulu mu?</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tc>
                  <a:txBody>
                    <a:bodyPr/>
                    <a:lstStyle/>
                    <a:p>
                      <a:pPr fontAlgn="base">
                        <a:lnSpc>
                          <a:spcPct val="107000"/>
                        </a:lnSpc>
                        <a:spcAft>
                          <a:spcPts val="0"/>
                        </a:spcAft>
                      </a:pPr>
                      <a:r>
                        <a:rPr lang="tr-TR" sz="900" dirty="0">
                          <a:effectLst/>
                        </a:rPr>
                        <a:t>Evet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9525" marB="9525" anchor="b"/>
                </a:tc>
                <a:extLst>
                  <a:ext uri="{0D108BD9-81ED-4DB2-BD59-A6C34878D82A}">
                    <a16:rowId xmlns:a16="http://schemas.microsoft.com/office/drawing/2014/main" val="57945460"/>
                  </a:ext>
                </a:extLst>
              </a:tr>
            </a:tbl>
          </a:graphicData>
        </a:graphic>
      </p:graphicFrame>
      <p:graphicFrame>
        <p:nvGraphicFramePr>
          <p:cNvPr id="5" name="Tablo 4">
            <a:extLst>
              <a:ext uri="{FF2B5EF4-FFF2-40B4-BE49-F238E27FC236}">
                <a16:creationId xmlns:a16="http://schemas.microsoft.com/office/drawing/2014/main" id="{B0048F15-1C2D-4A01-9649-281EF4E11C65}"/>
              </a:ext>
            </a:extLst>
          </p:cNvPr>
          <p:cNvGraphicFramePr>
            <a:graphicFrameLocks noGrp="1"/>
          </p:cNvGraphicFramePr>
          <p:nvPr>
            <p:extLst>
              <p:ext uri="{D42A27DB-BD31-4B8C-83A1-F6EECF244321}">
                <p14:modId xmlns:p14="http://schemas.microsoft.com/office/powerpoint/2010/main" val="2781068368"/>
              </p:ext>
            </p:extLst>
          </p:nvPr>
        </p:nvGraphicFramePr>
        <p:xfrm>
          <a:off x="471994" y="3752092"/>
          <a:ext cx="4027996" cy="2166229"/>
        </p:xfrm>
        <a:graphic>
          <a:graphicData uri="http://schemas.openxmlformats.org/drawingml/2006/table">
            <a:tbl>
              <a:tblPr firstRow="1" firstCol="1" bandRow="1">
                <a:tableStyleId>{5C22544A-7EE6-4342-B048-85BDC9FD1C3A}</a:tableStyleId>
              </a:tblPr>
              <a:tblGrid>
                <a:gridCol w="1402151">
                  <a:extLst>
                    <a:ext uri="{9D8B030D-6E8A-4147-A177-3AD203B41FA5}">
                      <a16:colId xmlns:a16="http://schemas.microsoft.com/office/drawing/2014/main" val="1678214683"/>
                    </a:ext>
                  </a:extLst>
                </a:gridCol>
                <a:gridCol w="1402151">
                  <a:extLst>
                    <a:ext uri="{9D8B030D-6E8A-4147-A177-3AD203B41FA5}">
                      <a16:colId xmlns:a16="http://schemas.microsoft.com/office/drawing/2014/main" val="976654850"/>
                    </a:ext>
                  </a:extLst>
                </a:gridCol>
                <a:gridCol w="611847">
                  <a:extLst>
                    <a:ext uri="{9D8B030D-6E8A-4147-A177-3AD203B41FA5}">
                      <a16:colId xmlns:a16="http://schemas.microsoft.com/office/drawing/2014/main" val="3611160386"/>
                    </a:ext>
                  </a:extLst>
                </a:gridCol>
                <a:gridCol w="611847">
                  <a:extLst>
                    <a:ext uri="{9D8B030D-6E8A-4147-A177-3AD203B41FA5}">
                      <a16:colId xmlns:a16="http://schemas.microsoft.com/office/drawing/2014/main" val="2018575596"/>
                    </a:ext>
                  </a:extLst>
                </a:gridCol>
              </a:tblGrid>
              <a:tr h="664825">
                <a:tc gridSpan="2">
                  <a:txBody>
                    <a:bodyPr/>
                    <a:lstStyle/>
                    <a:p>
                      <a:pPr algn="ctr">
                        <a:lnSpc>
                          <a:spcPts val="1125"/>
                        </a:lnSpc>
                        <a:spcAft>
                          <a:spcPts val="0"/>
                        </a:spcAft>
                      </a:pPr>
                      <a:r>
                        <a:rPr lang="tr-TR" sz="850">
                          <a:effectLst/>
                        </a:rPr>
                        <a:t>SON ÜÇ YILLIK PUAN BİLGİSİ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hMerge="1">
                  <a:txBody>
                    <a:bodyPr/>
                    <a:lstStyle/>
                    <a:p>
                      <a:endParaRPr lang="tr-TR"/>
                    </a:p>
                  </a:txBody>
                  <a:tcPr/>
                </a:tc>
                <a:tc>
                  <a:txBody>
                    <a:bodyPr/>
                    <a:lstStyle/>
                    <a:p>
                      <a:pPr>
                        <a:lnSpc>
                          <a:spcPts val="1125"/>
                        </a:lnSpc>
                        <a:spcAft>
                          <a:spcPts val="0"/>
                        </a:spcAft>
                      </a:pPr>
                      <a:br>
                        <a:rPr lang="tr-TR" sz="850">
                          <a:effectLst/>
                        </a:rPr>
                      </a:br>
                      <a:r>
                        <a:rPr lang="tr-TR" sz="850">
                          <a:effectLst/>
                        </a:rPr>
                        <a:t>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br>
                        <a:rPr lang="tr-TR" sz="850">
                          <a:effectLst/>
                        </a:rPr>
                      </a:br>
                      <a:r>
                        <a:rPr lang="tr-TR" sz="850">
                          <a:effectLst/>
                        </a:rPr>
                        <a:t>Yüzdelik Dilimi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457344365"/>
                  </a:ext>
                </a:extLst>
              </a:tr>
              <a:tr h="500468">
                <a:tc>
                  <a:txBody>
                    <a:bodyPr/>
                    <a:lstStyle/>
                    <a:p>
                      <a:pPr algn="ctr">
                        <a:lnSpc>
                          <a:spcPts val="1125"/>
                        </a:lnSpc>
                        <a:spcAft>
                          <a:spcPts val="0"/>
                        </a:spcAft>
                      </a:pPr>
                      <a:r>
                        <a:rPr lang="tr-TR" sz="850">
                          <a:effectLst/>
                        </a:rPr>
                        <a:t>2018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Silifke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360.5450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2652984963"/>
                  </a:ext>
                </a:extLst>
              </a:tr>
              <a:tr h="500468">
                <a:tc>
                  <a:txBody>
                    <a:bodyPr/>
                    <a:lstStyle/>
                    <a:p>
                      <a:pPr algn="ctr">
                        <a:lnSpc>
                          <a:spcPts val="1125"/>
                        </a:lnSpc>
                        <a:spcAft>
                          <a:spcPts val="0"/>
                        </a:spcAft>
                      </a:pPr>
                      <a:r>
                        <a:rPr lang="tr-TR" sz="850">
                          <a:effectLst/>
                        </a:rPr>
                        <a:t>2017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Silifke Fen Lisesi Taban Puanı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472.9300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8.3400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636312074"/>
                  </a:ext>
                </a:extLst>
              </a:tr>
              <a:tr h="500468">
                <a:tc>
                  <a:txBody>
                    <a:bodyPr/>
                    <a:lstStyle/>
                    <a:p>
                      <a:pPr algn="ctr">
                        <a:lnSpc>
                          <a:spcPts val="1125"/>
                        </a:lnSpc>
                        <a:spcAft>
                          <a:spcPts val="0"/>
                        </a:spcAft>
                      </a:pPr>
                      <a:r>
                        <a:rPr lang="tr-TR" sz="850">
                          <a:effectLst/>
                        </a:rPr>
                        <a:t>2016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nSpc>
                          <a:spcPts val="1125"/>
                        </a:lnSpc>
                        <a:spcAft>
                          <a:spcPts val="0"/>
                        </a:spcAft>
                      </a:pPr>
                      <a:r>
                        <a:rPr lang="tr-TR" sz="850">
                          <a:effectLst/>
                        </a:rPr>
                        <a:t>Silifke Fen Lisesi Taban Puanı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a:effectLst/>
                        </a:rPr>
                        <a:t>457.5707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tc>
                  <a:txBody>
                    <a:bodyPr/>
                    <a:lstStyle/>
                    <a:p>
                      <a:pPr algn="ctr">
                        <a:lnSpc>
                          <a:spcPts val="1125"/>
                        </a:lnSpc>
                        <a:spcAft>
                          <a:spcPts val="0"/>
                        </a:spcAft>
                      </a:pPr>
                      <a:r>
                        <a:rPr lang="tr-TR" sz="850" dirty="0">
                          <a:effectLst/>
                        </a:rPr>
                        <a:t>6.9400</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76200" marB="76200" anchor="ctr"/>
                </a:tc>
                <a:extLst>
                  <a:ext uri="{0D108BD9-81ED-4DB2-BD59-A6C34878D82A}">
                    <a16:rowId xmlns:a16="http://schemas.microsoft.com/office/drawing/2014/main" val="1220276607"/>
                  </a:ext>
                </a:extLst>
              </a:tr>
            </a:tbl>
          </a:graphicData>
        </a:graphic>
      </p:graphicFrame>
      <p:pic>
        <p:nvPicPr>
          <p:cNvPr id="7169" name="Resim 3" descr="SÄ°LÄ°FKE FEN LÄ°SESÄ° ile ilgili gÃ¶rsel sonucu">
            <a:extLst>
              <a:ext uri="{FF2B5EF4-FFF2-40B4-BE49-F238E27FC236}">
                <a16:creationId xmlns:a16="http://schemas.microsoft.com/office/drawing/2014/main" id="{5A9CC7A7-32B5-4E6E-8ADE-6CD8654EC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17638"/>
            <a:ext cx="3914800" cy="3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868312"/>
      </p:ext>
    </p:extLst>
  </p:cSld>
  <p:clrMapOvr>
    <a:masterClrMapping/>
  </p:clrMapOvr>
</p:sld>
</file>

<file path=ppt/theme/theme1.xml><?xml version="1.0" encoding="utf-8"?>
<a:theme xmlns:a="http://schemas.openxmlformats.org/drawingml/2006/main" name="Ofis Teması">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Ekran Gösterisi (4:3)</PresentationFormat>
  <Paragraphs>908</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Times New Roman</vt:lpstr>
      <vt:lpstr>Ofis Teması</vt:lpstr>
      <vt:lpstr>MERKEZİ SINAVLA GİDİLECEL LİSELER</vt:lpstr>
      <vt:lpstr>FEN LİSELERİ</vt:lpstr>
      <vt:lpstr>EYÜP AYGAR FEN LİSESİ </vt:lpstr>
      <vt:lpstr>YAHYA AKEL FEN LİSESİ </vt:lpstr>
      <vt:lpstr>SESİN SARPKAYA FEN LİSESİ </vt:lpstr>
      <vt:lpstr>75.Yıl Fen Lisesi </vt:lpstr>
      <vt:lpstr> TARSUS ŞEHİT HALİL ÖZDEMİR FEN LİSESİ </vt:lpstr>
      <vt:lpstr> ERDEMLİ BORSA İSTANBUL FEN LİSESİ </vt:lpstr>
      <vt:lpstr> SİLİFKE FEN LİSESİ </vt:lpstr>
      <vt:lpstr> ŞEHİT İBRAHİM ARMUT FEN LİSESİ </vt:lpstr>
      <vt:lpstr>Sosyal Bilimler Lisesi  </vt:lpstr>
      <vt:lpstr> MERSİN MEHMET AKİF ERSOY SOSYAL BİLİMLER LİSESİ </vt:lpstr>
      <vt:lpstr>Anadolu Lisesi </vt:lpstr>
      <vt:lpstr> İÇEL ANADOLU LİSESİ </vt:lpstr>
      <vt:lpstr> YUSUF KALKAVAN ANADOLU LİSESİ </vt:lpstr>
      <vt:lpstr>Mesleki ve Teknik Anadolu Lisesi </vt:lpstr>
      <vt:lpstr>PowerPoint Sunusu</vt:lpstr>
      <vt:lpstr>Akdeniz Borsa İstanbul Mesleki ve Teknik Anadolu Lisesi </vt:lpstr>
      <vt:lpstr> ÇAMLIBEL MESLEKİ VE TEKNİK ANADOLU LİSESİ </vt:lpstr>
      <vt:lpstr> MERSİN MESLEKİ VE TEKNİK ANADOLU LİSESİ </vt:lpstr>
      <vt:lpstr> ERDEMLİ ERTUĞRUL GAZİ MESLEKİ VE TEKNİK ANADOLU LİSESİ </vt:lpstr>
      <vt:lpstr> MEZİTLİ MESLEKİ VE TEKNİK ANADOLU LİSESİ </vt:lpstr>
      <vt:lpstr> ULAŞTIRMA HİZMETLERİ MESLEKİ VE TEKNİK ANADOLU LİSESİ </vt:lpstr>
      <vt:lpstr> TARSUS BORSA İSTANBUL MESLEKİ VE TEKNİK ANADOLU LİSESİ </vt:lpstr>
      <vt:lpstr> TARSUS MESLEKİ VE TEKNİK ANADOLU LİSESİ </vt:lpstr>
      <vt:lpstr> MERSİN TİCARET VE SANAYİ ODASI MESLEKİ VE TEKNİK ANADOLU LİSESİ </vt:lpstr>
      <vt:lpstr> MERSİN ATATÜRK MESLEKİ VE TEKNİK ANADOLU LİSESİ </vt:lpstr>
      <vt:lpstr> MERSİN KADRİ ŞAMAN MTSO MESLEKİ VE TEKNİK ANADOLU LİSESİ </vt:lpstr>
      <vt:lpstr> MERSİN HAFSA SULTAN MESLEKİ VE TEKNİK ANADOLU LİSESİ </vt:lpstr>
      <vt:lpstr>Anadolu Güzel Sanatlar Liseleri </vt:lpstr>
      <vt:lpstr>Spor Liseleri </vt:lpstr>
      <vt:lpstr>Anadolu İmam Hatip Liseleri </vt:lpstr>
      <vt:lpstr> YENİŞEHİR ANADOLU İMAM HATİP LİSESİ </vt:lpstr>
      <vt:lpstr> ŞEHİT KÜBRA DOĞANAY KIZ ANADOLU İMAM HATİP LİSESİ </vt:lpstr>
      <vt:lpstr> MERSİN ANADOLU İMAM HATİP LİSESİ </vt:lpstr>
      <vt:lpstr>SAĞLIK MESLEK LİSELERİ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713384et5</cp:lastModifiedBy>
  <cp:revision>158</cp:revision>
  <dcterms:created xsi:type="dcterms:W3CDTF">2014-09-04T19:31:09Z</dcterms:created>
  <dcterms:modified xsi:type="dcterms:W3CDTF">2018-10-25T08:09:05Z</dcterms:modified>
</cp:coreProperties>
</file>